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2" r:id="rId11"/>
    <p:sldId id="281" r:id="rId12"/>
    <p:sldId id="284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24" autoAdjust="0"/>
    <p:restoredTop sz="94712" autoAdjust="0"/>
  </p:normalViewPr>
  <p:slideViewPr>
    <p:cSldViewPr>
      <p:cViewPr>
        <p:scale>
          <a:sx n="69" d="100"/>
          <a:sy n="69" d="100"/>
        </p:scale>
        <p:origin x="-1194" y="-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E4D537EA-6C1A-4CEC-A9C6-7BED98B8B91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F12BF0-FD90-4A4E-BD7B-658957FA821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723E0D-9DC1-4A5A-9AD7-468E0ADE483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C9FE3DDE-CE1F-495C-87CE-4377BE372FC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559BBC-F33F-4803-9189-4458B61E132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5B2658-1809-478D-91D7-E66059A698C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>
              <a:defRPr/>
            </a:pPr>
            <a:fld id="{37B9961C-12A5-445F-95E3-8D752D50DB5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074F3E-1F31-4BE6-B04F-2C1FDB3F84F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DD4147-B77B-48B8-8138-26588B882AE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41D47A-8F06-4A53-AE38-C9888D1F702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E5AEAA-CAA1-41D4-B014-2BD997F87F5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5DB647D8-5233-4E5D-B777-4869A377670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7.gif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jpeg"/><Relationship Id="rId3" Type="http://schemas.openxmlformats.org/officeDocument/2006/relationships/image" Target="../media/image21.jpeg"/><Relationship Id="rId7" Type="http://schemas.openxmlformats.org/officeDocument/2006/relationships/image" Target="../media/image25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4.jpeg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uk-UA" altLang="uk-UA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uk-UA" altLang="uk-UA" smtClean="0"/>
          </a:p>
        </p:txBody>
      </p:sp>
      <p:pic>
        <p:nvPicPr>
          <p:cNvPr id="2052" name="Picture 6" descr="Рисунок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5" name="WordArt 7"/>
          <p:cNvSpPr>
            <a:spLocks noChangeArrowheads="1" noChangeShapeType="1" noTextEdit="1"/>
          </p:cNvSpPr>
          <p:nvPr/>
        </p:nvSpPr>
        <p:spPr bwMode="auto">
          <a:xfrm>
            <a:off x="2555776" y="1340768"/>
            <a:ext cx="6336704" cy="21596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uk-UA" sz="3600" i="1" kern="1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D6B19C"/>
                    </a:gs>
                    <a:gs pos="14999">
                      <a:srgbClr val="D49E6C"/>
                    </a:gs>
                    <a:gs pos="35001">
                      <a:srgbClr val="A65528"/>
                    </a:gs>
                    <a:gs pos="50000">
                      <a:srgbClr val="663012"/>
                    </a:gs>
                    <a:gs pos="64999">
                      <a:srgbClr val="A65528"/>
                    </a:gs>
                    <a:gs pos="85001">
                      <a:srgbClr val="D49E6C"/>
                    </a:gs>
                    <a:gs pos="100000">
                      <a:srgbClr val="D6B19C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Українська </a:t>
            </a:r>
          </a:p>
          <a:p>
            <a:pPr algn="ctr"/>
            <a:r>
              <a:rPr lang="uk-UA" sz="3600" i="1" kern="1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D6B19C"/>
                    </a:gs>
                    <a:gs pos="14999">
                      <a:srgbClr val="D49E6C"/>
                    </a:gs>
                    <a:gs pos="35001">
                      <a:srgbClr val="A65528"/>
                    </a:gs>
                    <a:gs pos="50000">
                      <a:srgbClr val="663012"/>
                    </a:gs>
                    <a:gs pos="64999">
                      <a:srgbClr val="A65528"/>
                    </a:gs>
                    <a:gs pos="85001">
                      <a:srgbClr val="D49E6C"/>
                    </a:gs>
                    <a:gs pos="100000">
                      <a:srgbClr val="D6B19C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писемність і мова</a:t>
            </a:r>
            <a:endParaRPr lang="uk-UA" sz="3600" i="1" kern="10" dirty="0">
              <a:ln w="9525">
                <a:solidFill>
                  <a:schemeClr val="tx1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D6B19C"/>
                  </a:gs>
                  <a:gs pos="14999">
                    <a:srgbClr val="D49E6C"/>
                  </a:gs>
                  <a:gs pos="35001">
                    <a:srgbClr val="A65528"/>
                  </a:gs>
                  <a:gs pos="50000">
                    <a:srgbClr val="663012"/>
                  </a:gs>
                  <a:gs pos="64999">
                    <a:srgbClr val="A65528"/>
                  </a:gs>
                  <a:gs pos="85001">
                    <a:srgbClr val="D49E6C"/>
                  </a:gs>
                  <a:gs pos="100000">
                    <a:srgbClr val="D6B19C"/>
                  </a:gs>
                </a:gsLst>
                <a:lin ang="5400000" scaled="1"/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Impac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323528" y="332656"/>
            <a:ext cx="8686800" cy="574746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uk-UA" b="1" i="1" dirty="0"/>
              <a:t>І  йшли віки,</a:t>
            </a:r>
          </a:p>
          <a:p>
            <a:pPr marL="0" indent="0">
              <a:buNone/>
            </a:pPr>
            <a:r>
              <a:rPr lang="uk-UA" b="1" i="1" dirty="0"/>
              <a:t>  були українці, </a:t>
            </a:r>
          </a:p>
          <a:p>
            <a:pPr marL="0" indent="0">
              <a:buNone/>
            </a:pPr>
            <a:r>
              <a:rPr lang="uk-UA" b="1" i="1" dirty="0"/>
              <a:t>і сотворилося </a:t>
            </a:r>
          </a:p>
          <a:p>
            <a:pPr marL="0" indent="0">
              <a:buNone/>
            </a:pPr>
            <a:r>
              <a:rPr lang="uk-UA" b="1" i="1" dirty="0"/>
              <a:t>                  </a:t>
            </a:r>
            <a:r>
              <a:rPr lang="uk-UA" b="1" i="1" dirty="0" smtClean="0"/>
              <a:t>СЛОВО</a:t>
            </a:r>
            <a:endParaRPr lang="uk-UA" b="1" i="1" dirty="0"/>
          </a:p>
          <a:p>
            <a:pPr marL="0" indent="0">
              <a:buNone/>
            </a:pPr>
            <a:r>
              <a:rPr lang="uk-UA" b="1" i="1" dirty="0"/>
              <a:t>        українське. </a:t>
            </a:r>
          </a:p>
          <a:p>
            <a:pPr marL="0" indent="0">
              <a:buNone/>
            </a:pPr>
            <a:r>
              <a:rPr lang="uk-UA" b="1" i="1" dirty="0"/>
              <a:t>        І як сталося так, </a:t>
            </a:r>
          </a:p>
          <a:p>
            <a:pPr marL="0" indent="0">
              <a:buNone/>
            </a:pPr>
            <a:r>
              <a:rPr lang="uk-UA" b="1" i="1" dirty="0"/>
              <a:t>        то сказало собі слово </a:t>
            </a:r>
          </a:p>
          <a:p>
            <a:pPr marL="0" indent="0">
              <a:buNone/>
            </a:pPr>
            <a:r>
              <a:rPr lang="uk-UA" b="1" i="1" dirty="0"/>
              <a:t>                            по-своєму</a:t>
            </a:r>
          </a:p>
          <a:p>
            <a:pPr marL="0" indent="0">
              <a:buNone/>
            </a:pPr>
            <a:r>
              <a:rPr lang="uk-UA" b="1" i="1" dirty="0"/>
              <a:t>          і благословилося. </a:t>
            </a:r>
          </a:p>
          <a:p>
            <a:pPr marL="0" indent="0">
              <a:buNone/>
            </a:pPr>
            <a:r>
              <a:rPr lang="uk-UA" b="1" i="1" dirty="0"/>
              <a:t>        І прилетіли птиці, </a:t>
            </a:r>
          </a:p>
          <a:p>
            <a:pPr marL="0" indent="0">
              <a:buNone/>
            </a:pPr>
            <a:r>
              <a:rPr lang="uk-UA" b="1" i="1" dirty="0"/>
              <a:t>                          і вродилася калина, </a:t>
            </a:r>
          </a:p>
          <a:p>
            <a:pPr marL="0" indent="0">
              <a:buNone/>
            </a:pPr>
            <a:r>
              <a:rPr lang="uk-UA" b="1" i="1" dirty="0"/>
              <a:t>                                               і було солодко,</a:t>
            </a:r>
          </a:p>
          <a:p>
            <a:pPr marL="0" indent="0">
              <a:buNone/>
            </a:pPr>
            <a:r>
              <a:rPr lang="uk-UA" b="1" i="1" dirty="0"/>
              <a:t>                  і було гірко.</a:t>
            </a:r>
          </a:p>
          <a:p>
            <a:pPr marL="0" indent="0">
              <a:buNone/>
            </a:pPr>
            <a:r>
              <a:rPr lang="uk-UA" b="1" i="1" dirty="0"/>
              <a:t>        І стало все називатися:</a:t>
            </a:r>
          </a:p>
          <a:p>
            <a:pPr marL="0" indent="0">
              <a:buNone/>
            </a:pPr>
            <a:r>
              <a:rPr lang="uk-UA" b="1" i="1" dirty="0"/>
              <a:t>        і земля,</a:t>
            </a:r>
          </a:p>
          <a:p>
            <a:pPr marL="0" indent="0">
              <a:buNone/>
            </a:pPr>
            <a:r>
              <a:rPr lang="uk-UA" b="1" i="1" dirty="0"/>
              <a:t>і матір,</a:t>
            </a:r>
          </a:p>
          <a:p>
            <a:pPr marL="0" indent="0">
              <a:buNone/>
            </a:pPr>
            <a:r>
              <a:rPr lang="uk-UA" b="1" i="1" dirty="0"/>
              <a:t>і вітчизна </a:t>
            </a:r>
          </a:p>
          <a:p>
            <a:pPr marL="0" indent="0">
              <a:buNone/>
            </a:pPr>
            <a:r>
              <a:rPr lang="uk-UA" b="1" i="1" dirty="0"/>
              <a:t>по-Вкраїнському. </a:t>
            </a:r>
          </a:p>
          <a:p>
            <a:pPr marL="0" indent="0">
              <a:buNone/>
            </a:pPr>
            <a:endParaRPr lang="uk-UA" dirty="0"/>
          </a:p>
        </p:txBody>
      </p:sp>
      <p:pic>
        <p:nvPicPr>
          <p:cNvPr id="30724" name="Picture 4" descr="http://1.bp.blogspot.com/-EWsDN5y132U/VIfqqjypIOI/AAAAAAAAAMM/bpCUMHRvsc8/s1600/kalina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1366" y="3861048"/>
            <a:ext cx="3260404" cy="2430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28" name="Picture 8" descr="http://dytsadok.org.ua/upload/gerb/lastivka-logo-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6492" y="332656"/>
            <a:ext cx="2441823" cy="1678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4714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 bwMode="auto">
          <a:xfrm>
            <a:off x="357188" y="285750"/>
            <a:ext cx="82581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altLang="uk-UA" sz="36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</a:rPr>
              <a:t>  </a:t>
            </a:r>
            <a:r>
              <a:rPr kumimoji="0" lang="uk-UA" altLang="uk-UA" sz="4400" b="1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onotype Corsiva" pitchFamily="66" charset="0"/>
              </a:rPr>
              <a:t>День української писемності та мови</a:t>
            </a:r>
          </a:p>
        </p:txBody>
      </p:sp>
      <p:pic>
        <p:nvPicPr>
          <p:cNvPr id="3" name="Содержимое 6" descr="ib627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88" y="1357313"/>
            <a:ext cx="3786187" cy="471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Содержимое 3"/>
          <p:cNvSpPr txBox="1">
            <a:spLocks/>
          </p:cNvSpPr>
          <p:nvPr/>
        </p:nvSpPr>
        <p:spPr bwMode="auto">
          <a:xfrm>
            <a:off x="4648200" y="1600200"/>
            <a:ext cx="3811588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 charset="0"/>
              <a:buNone/>
            </a:pPr>
            <a:r>
              <a:rPr lang="en-US" altLang="uk-UA" sz="3200" b="1" dirty="0" smtClean="0">
                <a:latin typeface="Monotype Corsiva" pitchFamily="66" charset="0"/>
              </a:rPr>
              <a:t>   </a:t>
            </a:r>
            <a:r>
              <a:rPr lang="uk-UA" altLang="uk-UA" sz="3200" b="1" dirty="0" smtClean="0">
                <a:latin typeface="Monotype Corsiva" pitchFamily="66" charset="0"/>
              </a:rPr>
              <a:t>Свято було встановлено</a:t>
            </a:r>
          </a:p>
          <a:p>
            <a:pPr algn="ctr">
              <a:buFont typeface="Arial" charset="0"/>
              <a:buNone/>
            </a:pPr>
            <a:r>
              <a:rPr lang="uk-UA" altLang="uk-UA" sz="3200" b="1" dirty="0" smtClean="0">
                <a:latin typeface="Monotype Corsiva" pitchFamily="66" charset="0"/>
              </a:rPr>
              <a:t> 9 листопада 1997 року, указом Президента України  на честь ушанування </a:t>
            </a:r>
            <a:r>
              <a:rPr lang="uk-UA" altLang="uk-UA" sz="3200" b="1" dirty="0" err="1" smtClean="0">
                <a:latin typeface="Monotype Corsiva" pitchFamily="66" charset="0"/>
              </a:rPr>
              <a:t>пам</a:t>
            </a:r>
            <a:r>
              <a:rPr lang="en-US" altLang="uk-UA" sz="3200" b="1" dirty="0" smtClean="0">
                <a:latin typeface="Monotype Corsiva" pitchFamily="66" charset="0"/>
              </a:rPr>
              <a:t>’</a:t>
            </a:r>
            <a:r>
              <a:rPr lang="ru-RU" altLang="uk-UA" sz="3200" b="1" dirty="0" err="1" smtClean="0">
                <a:latin typeface="Monotype Corsiva" pitchFamily="66" charset="0"/>
              </a:rPr>
              <a:t>яті</a:t>
            </a:r>
            <a:r>
              <a:rPr lang="ru-RU" altLang="uk-UA" sz="3200" b="1" dirty="0" smtClean="0">
                <a:latin typeface="Monotype Corsiva" pitchFamily="66" charset="0"/>
              </a:rPr>
              <a:t> Преподобного Нестора -Л</a:t>
            </a:r>
            <a:r>
              <a:rPr lang="uk-UA" altLang="uk-UA" sz="3200" b="1" dirty="0" smtClean="0">
                <a:latin typeface="Monotype Corsiva" pitchFamily="66" charset="0"/>
              </a:rPr>
              <a:t>і</a:t>
            </a:r>
            <a:r>
              <a:rPr lang="ru-RU" altLang="uk-UA" sz="3200" b="1" dirty="0" err="1" smtClean="0">
                <a:latin typeface="Monotype Corsiva" pitchFamily="66" charset="0"/>
              </a:rPr>
              <a:t>тописця</a:t>
            </a:r>
            <a:endParaRPr lang="uk-UA" altLang="uk-UA" sz="3200" b="1" dirty="0" smtClean="0">
              <a:latin typeface="Monotype Corsiva" pitchFamily="66" charset="0"/>
            </a:endParaRPr>
          </a:p>
        </p:txBody>
      </p:sp>
      <p:sp>
        <p:nvSpPr>
          <p:cNvPr id="5" name="Дата 4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F01A4988-57FF-405F-90CD-74FC1F8FB61E}" type="datetime1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25.10.2015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Номер слайда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AC02BE2A-61C6-4FDB-93DF-C4D1928B0F1D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11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80074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i="1" dirty="0"/>
              <a:t>Давайте </a:t>
            </a:r>
            <a:r>
              <a:rPr lang="ru-RU" b="1" i="1" dirty="0" err="1"/>
              <a:t>будемо</a:t>
            </a:r>
            <a:r>
              <a:rPr lang="ru-RU" b="1" i="1" dirty="0"/>
              <a:t> </a:t>
            </a:r>
            <a:r>
              <a:rPr lang="ru-RU" b="1" i="1" dirty="0" err="1" smtClean="0"/>
              <a:t>розмовляти</a:t>
            </a:r>
            <a:endParaRPr lang="ru-RU" b="1" i="1" dirty="0" smtClean="0"/>
          </a:p>
          <a:p>
            <a:pPr marL="0" indent="0">
              <a:buNone/>
            </a:pPr>
            <a:r>
              <a:rPr lang="ru-RU" b="1" i="1" dirty="0" smtClean="0"/>
              <a:t> </a:t>
            </a:r>
            <a:r>
              <a:rPr lang="ru-RU" b="1" i="1" dirty="0" err="1"/>
              <a:t>по-українському</a:t>
            </a:r>
            <a:r>
              <a:rPr lang="ru-RU" b="1" i="1" dirty="0"/>
              <a:t>. </a:t>
            </a:r>
            <a:endParaRPr lang="ru-RU" b="1" i="1" dirty="0" smtClean="0"/>
          </a:p>
          <a:p>
            <a:pPr marL="0" indent="0">
              <a:buNone/>
            </a:pPr>
            <a:r>
              <a:rPr lang="ru-RU" b="1" i="1" dirty="0" smtClean="0"/>
              <a:t>Ми </a:t>
            </a:r>
            <a:r>
              <a:rPr lang="ru-RU" b="1" i="1" dirty="0" err="1"/>
              <a:t>довго</a:t>
            </a:r>
            <a:r>
              <a:rPr lang="ru-RU" b="1" i="1" dirty="0"/>
              <a:t> ждали </a:t>
            </a:r>
            <a:r>
              <a:rPr lang="ru-RU" b="1" i="1" dirty="0" err="1"/>
              <a:t>сього</a:t>
            </a:r>
            <a:r>
              <a:rPr lang="ru-RU" b="1" i="1" dirty="0"/>
              <a:t>. </a:t>
            </a:r>
            <a:endParaRPr lang="ru-RU" b="1" i="1" dirty="0" smtClean="0"/>
          </a:p>
          <a:p>
            <a:pPr marL="0" indent="0">
              <a:buNone/>
            </a:pPr>
            <a:r>
              <a:rPr lang="ru-RU" b="1" i="1" dirty="0" err="1" smtClean="0"/>
              <a:t>Бо</a:t>
            </a:r>
            <a:r>
              <a:rPr lang="ru-RU" b="1" i="1" dirty="0" smtClean="0"/>
              <a:t> </a:t>
            </a:r>
            <a:r>
              <a:rPr lang="ru-RU" b="1" i="1" dirty="0" err="1"/>
              <a:t>неподоба</a:t>
            </a:r>
            <a:r>
              <a:rPr lang="ru-RU" b="1" i="1" dirty="0"/>
              <a:t> </a:t>
            </a:r>
            <a:r>
              <a:rPr lang="ru-RU" b="1" i="1" dirty="0" err="1"/>
              <a:t>цуратися</a:t>
            </a:r>
            <a:r>
              <a:rPr lang="ru-RU" b="1" i="1" dirty="0"/>
              <a:t> </a:t>
            </a:r>
            <a:r>
              <a:rPr lang="ru-RU" b="1" i="1" dirty="0" err="1"/>
              <a:t>свого</a:t>
            </a:r>
            <a:r>
              <a:rPr lang="ru-RU" b="1" i="1" dirty="0"/>
              <a:t> </a:t>
            </a:r>
            <a:r>
              <a:rPr lang="ru-RU" b="1" i="1" dirty="0" err="1"/>
              <a:t>рідного</a:t>
            </a:r>
            <a:r>
              <a:rPr lang="ru-RU" b="1" i="1" dirty="0"/>
              <a:t> </a:t>
            </a:r>
            <a:r>
              <a:rPr lang="ru-RU" b="1" i="1" dirty="0" smtClean="0"/>
              <a:t>слова!</a:t>
            </a:r>
          </a:p>
          <a:p>
            <a:pPr marL="0" indent="0">
              <a:buNone/>
            </a:pPr>
            <a:r>
              <a:rPr lang="ru-RU" b="1" i="1" dirty="0"/>
              <a:t> </a:t>
            </a:r>
            <a:r>
              <a:rPr lang="ru-RU" b="1" i="1" dirty="0" smtClean="0"/>
              <a:t>                                            </a:t>
            </a:r>
            <a:r>
              <a:rPr lang="ru-RU" b="1" i="1" dirty="0" err="1" smtClean="0"/>
              <a:t>Олена</a:t>
            </a:r>
            <a:r>
              <a:rPr lang="ru-RU" b="1" i="1" dirty="0" smtClean="0"/>
              <a:t> </a:t>
            </a:r>
            <a:r>
              <a:rPr lang="ru-RU" b="1" i="1" dirty="0" err="1" smtClean="0"/>
              <a:t>Пчілка</a:t>
            </a:r>
            <a:endParaRPr lang="uk-UA" b="1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332656"/>
            <a:ext cx="1905000" cy="272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2289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dirty="0" smtClean="0"/>
              <a:t>Кам’яний вік. Люди жили в печерах племенами. Спілкувались жестами і мімікою.</a:t>
            </a:r>
            <a:endParaRPr lang="uk-UA" sz="2400" dirty="0"/>
          </a:p>
        </p:txBody>
      </p:sp>
      <p:pic>
        <p:nvPicPr>
          <p:cNvPr id="3" name="Содержимое 6" descr="1291725410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571472" y="2143116"/>
            <a:ext cx="1785950" cy="1790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4" name="Дата 3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019C5989-86E6-4878-8C26-06F0E385FB80}" type="datetime1">
              <a:rPr lang="ru-RU" smtClean="0">
                <a:solidFill>
                  <a:srgbClr val="8E0000">
                    <a:tint val="75000"/>
                  </a:srgbClr>
                </a:solidFill>
                <a:latin typeface="Calibri"/>
              </a:rPr>
              <a:pPr>
                <a:defRPr/>
              </a:pPr>
              <a:t>25.10.2015</a:t>
            </a:fld>
            <a:endParaRPr lang="ru-RU">
              <a:solidFill>
                <a:srgbClr val="8E0000">
                  <a:tint val="75000"/>
                </a:srgbClr>
              </a:solidFill>
              <a:latin typeface="Calibri"/>
            </a:endParaRPr>
          </a:p>
        </p:txBody>
      </p:sp>
      <p:pic>
        <p:nvPicPr>
          <p:cNvPr id="7" name="Рисунок 6" descr="images (3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2264" y="4286256"/>
            <a:ext cx="1849133" cy="185738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8" name="Рисунок 7" descr="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4348" y="4357694"/>
            <a:ext cx="1714512" cy="1768091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9" name="Рисунок 8" descr="image001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86050" y="2500306"/>
            <a:ext cx="3286148" cy="278608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10" name="Рисунок 9" descr="3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15140" y="2214554"/>
            <a:ext cx="1532334" cy="1870831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</p:spTree>
    <p:extLst>
      <p:ext uri="{BB962C8B-B14F-4D97-AF65-F5344CB8AC3E}">
        <p14:creationId xmlns:p14="http://schemas.microsoft.com/office/powerpoint/2010/main" val="2056418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01006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err="1" smtClean="0"/>
              <a:t>Пізніше</a:t>
            </a:r>
            <a:r>
              <a:rPr lang="ru-RU" sz="2400" dirty="0" smtClean="0"/>
              <a:t> </a:t>
            </a:r>
            <a:r>
              <a:rPr lang="ru-RU" sz="2400" dirty="0" err="1" smtClean="0"/>
              <a:t>з’явилась</a:t>
            </a:r>
            <a:r>
              <a:rPr lang="ru-RU" sz="2400" dirty="0" smtClean="0"/>
              <a:t> </a:t>
            </a:r>
            <a:r>
              <a:rPr lang="ru-RU" sz="2400" dirty="0" err="1" smtClean="0"/>
              <a:t>мова</a:t>
            </a:r>
            <a:r>
              <a:rPr lang="ru-RU" sz="2400" dirty="0" smtClean="0"/>
              <a:t>, </a:t>
            </a:r>
            <a:r>
              <a:rPr lang="ru-RU" sz="2400" dirty="0" err="1" smtClean="0"/>
              <a:t>бідна</a:t>
            </a:r>
            <a:r>
              <a:rPr lang="ru-RU" sz="2400" dirty="0" smtClean="0"/>
              <a:t>, </a:t>
            </a:r>
            <a:r>
              <a:rPr lang="ru-RU" sz="2400" dirty="0" err="1" smtClean="0"/>
              <a:t>обмежена</a:t>
            </a:r>
            <a:r>
              <a:rPr lang="ru-RU" sz="2400" dirty="0" smtClean="0"/>
              <a:t>, яка в </a:t>
            </a:r>
            <a:r>
              <a:rPr lang="ru-RU" sz="2400" dirty="0" err="1" smtClean="0"/>
              <a:t>процесі</a:t>
            </a:r>
            <a:r>
              <a:rPr lang="ru-RU" sz="2400" dirty="0" smtClean="0"/>
              <a:t> </a:t>
            </a:r>
            <a:r>
              <a:rPr lang="ru-RU" sz="2400" dirty="0" err="1" smtClean="0"/>
              <a:t>розвитку</a:t>
            </a:r>
            <a:r>
              <a:rPr lang="ru-RU" sz="2400" dirty="0" smtClean="0"/>
              <a:t> </a:t>
            </a:r>
            <a:r>
              <a:rPr lang="ru-RU" sz="2400" dirty="0" err="1" smtClean="0"/>
              <a:t>збагачувалась</a:t>
            </a:r>
            <a:r>
              <a:rPr lang="ru-RU" dirty="0" smtClean="0"/>
              <a:t/>
            </a:r>
            <a:br>
              <a:rPr lang="ru-RU" dirty="0" smtClean="0"/>
            </a:br>
            <a:endParaRPr lang="uk-UA" dirty="0"/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737929"/>
            <a:ext cx="6599905" cy="372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8125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2400" dirty="0" smtClean="0"/>
              <a:t>Пройшло немало часу, і люди здогадались зображувати предмети малюнками, які називають </a:t>
            </a:r>
            <a:r>
              <a:rPr lang="uk-UA" sz="2400" dirty="0" err="1" smtClean="0"/>
              <a:t>піктаграмами</a:t>
            </a:r>
            <a:endParaRPr lang="uk-UA" sz="2400" dirty="0"/>
          </a:p>
        </p:txBody>
      </p:sp>
      <p:sp>
        <p:nvSpPr>
          <p:cNvPr id="3" name="Содержимое 2"/>
          <p:cNvSpPr txBox="1">
            <a:spLocks/>
          </p:cNvSpPr>
          <p:nvPr/>
        </p:nvSpPr>
        <p:spPr bwMode="auto">
          <a:xfrm>
            <a:off x="457200" y="3000372"/>
            <a:ext cx="8229600" cy="3125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smtClean="0">
              <a:ln>
                <a:noFill/>
              </a:ln>
              <a:solidFill>
                <a:srgbClr val="8E0000"/>
              </a:solidFill>
              <a:effectLst/>
              <a:uLnTx/>
              <a:uFillTx/>
              <a:latin typeface="Calibri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8E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Рисунок 6" descr="old_histor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0430" y="2857496"/>
            <a:ext cx="2571750" cy="2647950"/>
          </a:xfrm>
          <a:prstGeom prst="rect">
            <a:avLst/>
          </a:prstGeom>
        </p:spPr>
      </p:pic>
      <p:pic>
        <p:nvPicPr>
          <p:cNvPr id="8" name="Рисунок 7" descr="2072145480153932212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472" y="2928934"/>
            <a:ext cx="2786082" cy="2786082"/>
          </a:xfrm>
          <a:prstGeom prst="rect">
            <a:avLst/>
          </a:prstGeom>
        </p:spPr>
      </p:pic>
      <p:pic>
        <p:nvPicPr>
          <p:cNvPr id="9" name="Рисунок 8" descr="az10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3636" y="2928934"/>
            <a:ext cx="2176780" cy="1714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453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dirty="0" err="1" smtClean="0"/>
              <a:t>Піктаграми</a:t>
            </a:r>
            <a:r>
              <a:rPr lang="uk-UA" sz="2400" dirty="0" smtClean="0"/>
              <a:t> використовують і в наш час</a:t>
            </a:r>
            <a:endParaRPr lang="uk-UA" sz="2400" dirty="0"/>
          </a:p>
        </p:txBody>
      </p:sp>
      <p:pic>
        <p:nvPicPr>
          <p:cNvPr id="11" name="Содержимое 6" descr="30-1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857224" y="1857364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znak1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8926" y="1785926"/>
            <a:ext cx="1508128" cy="1596841"/>
          </a:xfrm>
          <a:prstGeom prst="rect">
            <a:avLst/>
          </a:prstGeom>
        </p:spPr>
      </p:pic>
      <p:pic>
        <p:nvPicPr>
          <p:cNvPr id="13" name="Рисунок 12" descr="images (10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29190" y="1857364"/>
            <a:ext cx="1352553" cy="1805728"/>
          </a:xfrm>
          <a:prstGeom prst="rect">
            <a:avLst/>
          </a:prstGeom>
        </p:spPr>
      </p:pic>
      <p:pic>
        <p:nvPicPr>
          <p:cNvPr id="14" name="Рисунок 13" descr="znak24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15140" y="1928802"/>
            <a:ext cx="1293814" cy="1369921"/>
          </a:xfrm>
          <a:prstGeom prst="rect">
            <a:avLst/>
          </a:prstGeom>
        </p:spPr>
      </p:pic>
      <p:pic>
        <p:nvPicPr>
          <p:cNvPr id="15" name="Рисунок 14" descr="30-3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7224" y="3929066"/>
            <a:ext cx="1428750" cy="1643074"/>
          </a:xfrm>
          <a:prstGeom prst="rect">
            <a:avLst/>
          </a:prstGeom>
        </p:spPr>
      </p:pic>
      <p:pic>
        <p:nvPicPr>
          <p:cNvPr id="16" name="Рисунок 15" descr="images (15)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57488" y="3929066"/>
            <a:ext cx="1571636" cy="1714512"/>
          </a:xfrm>
          <a:prstGeom prst="rect">
            <a:avLst/>
          </a:prstGeom>
        </p:spPr>
      </p:pic>
      <p:pic>
        <p:nvPicPr>
          <p:cNvPr id="18" name="Содержимое 9" descr="images (6)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 bwMode="auto">
          <a:xfrm>
            <a:off x="5506394" y="3761110"/>
            <a:ext cx="1811030" cy="181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90222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dirty="0" smtClean="0"/>
              <a:t>Ось який шлях пройшли </a:t>
            </a:r>
            <a:r>
              <a:rPr lang="uk-UA" sz="2400" dirty="0" err="1" smtClean="0"/>
              <a:t>піктаграми</a:t>
            </a:r>
            <a:r>
              <a:rPr lang="uk-UA" sz="2400" dirty="0" smtClean="0"/>
              <a:t> від кам’яного віку до наших часів</a:t>
            </a:r>
            <a:endParaRPr lang="uk-UA" sz="2400" dirty="0"/>
          </a:p>
        </p:txBody>
      </p:sp>
      <p:pic>
        <p:nvPicPr>
          <p:cNvPr id="3" name="Содержимое 6" descr="kipling027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42910" y="1214422"/>
            <a:ext cx="1864532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kip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71604" y="1785926"/>
            <a:ext cx="976374" cy="1288920"/>
          </a:xfrm>
          <a:prstGeom prst="rect">
            <a:avLst/>
          </a:prstGeom>
        </p:spPr>
      </p:pic>
      <p:pic>
        <p:nvPicPr>
          <p:cNvPr id="5" name="Рисунок 4" descr="kipling027_0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786" y="3000372"/>
            <a:ext cx="2087320" cy="1881190"/>
          </a:xfrm>
          <a:prstGeom prst="rect">
            <a:avLst/>
          </a:prstGeom>
        </p:spPr>
      </p:pic>
      <p:pic>
        <p:nvPicPr>
          <p:cNvPr id="6" name="Рисунок 5" descr="i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00298" y="4000504"/>
            <a:ext cx="1643074" cy="2286016"/>
          </a:xfrm>
          <a:prstGeom prst="rect">
            <a:avLst/>
          </a:prstGeom>
        </p:spPr>
      </p:pic>
      <p:pic>
        <p:nvPicPr>
          <p:cNvPr id="7" name="Рисунок 6" descr="images (17)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86182" y="1785926"/>
            <a:ext cx="2108835" cy="2571768"/>
          </a:xfrm>
          <a:prstGeom prst="rect">
            <a:avLst/>
          </a:prstGeom>
        </p:spPr>
      </p:pic>
      <p:pic>
        <p:nvPicPr>
          <p:cNvPr id="8" name="Рисунок 7" descr="BuildingRecloster1-3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57950" y="1785926"/>
            <a:ext cx="2327061" cy="2114555"/>
          </a:xfrm>
          <a:prstGeom prst="rect">
            <a:avLst/>
          </a:prstGeom>
        </p:spPr>
      </p:pic>
      <p:pic>
        <p:nvPicPr>
          <p:cNvPr id="9" name="Рисунок 8" descr="11-2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500694" y="3643314"/>
            <a:ext cx="1071570" cy="2571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5064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dirty="0" smtClean="0"/>
              <a:t>                        В стародавні часи писали:</a:t>
            </a:r>
            <a:endParaRPr lang="uk-UA" sz="2400" dirty="0"/>
          </a:p>
        </p:txBody>
      </p:sp>
      <p:sp>
        <p:nvSpPr>
          <p:cNvPr id="3" name="Содержимое 2"/>
          <p:cNvSpPr txBox="1">
            <a:spLocks/>
          </p:cNvSpPr>
          <p:nvPr/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85000" lnSpcReduction="20000"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0A22E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E3B30"/>
                </a:solidFill>
                <a:effectLst/>
                <a:uLnTx/>
                <a:uFillTx/>
                <a:latin typeface="Century Schoolbook"/>
              </a:rPr>
              <a:t>Знаками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0A22E"/>
              </a:buClr>
              <a:buSzPct val="70000"/>
              <a:buFont typeface="Wingdings 2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rgbClr val="4E3B30"/>
              </a:solidFill>
              <a:effectLst/>
              <a:uLnTx/>
              <a:uFillTx/>
              <a:latin typeface="Century Schoolbook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0A22E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E3B30"/>
                </a:solidFill>
                <a:effectLst/>
                <a:uLnTx/>
                <a:uFillTx/>
                <a:latin typeface="Century Schoolbook"/>
              </a:rPr>
              <a:t>Буквами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0A22E"/>
              </a:buClr>
              <a:buSzPct val="70000"/>
              <a:buFont typeface="Wingdings 2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rgbClr val="4E3B30"/>
              </a:solidFill>
              <a:effectLst/>
              <a:uLnTx/>
              <a:uFillTx/>
              <a:latin typeface="Century Schoolbook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0A22E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E3B30"/>
                </a:solidFill>
                <a:effectLst/>
                <a:uLnTx/>
                <a:uFillTx/>
                <a:latin typeface="Century Schoolbook"/>
              </a:rPr>
              <a:t>Ієрогліфами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rgbClr val="4E3B30"/>
              </a:solidFill>
              <a:effectLst/>
              <a:uLnTx/>
              <a:uFillTx/>
              <a:latin typeface="Century Schoolbook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0A22E"/>
              </a:buClr>
              <a:buSzPct val="70000"/>
              <a:buFont typeface="Wingdings 2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rgbClr val="4E3B30"/>
              </a:solidFill>
              <a:effectLst/>
              <a:uLnTx/>
              <a:uFillTx/>
              <a:latin typeface="Century Schoolbook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0A22E"/>
              </a:buClr>
              <a:buSzPct val="70000"/>
              <a:buFont typeface="Wingdings 2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rgbClr val="4E3B30"/>
              </a:solidFill>
              <a:effectLst/>
              <a:uLnTx/>
              <a:uFillTx/>
              <a:latin typeface="Century Schoolbook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0A22E"/>
              </a:buClr>
              <a:buSzPct val="70000"/>
              <a:buFont typeface="Wingdings 2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E3B30"/>
                </a:solidFill>
                <a:effectLst/>
                <a:uLnTx/>
                <a:uFillTx/>
                <a:latin typeface="Century Schoolbook"/>
              </a:rPr>
              <a:t>На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E3B30"/>
                </a:solidFill>
                <a:effectLst/>
                <a:uLnTx/>
                <a:uFillTx/>
                <a:latin typeface="Century Schoolbook"/>
              </a:rPr>
              <a:t>дерев’яних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E3B30"/>
                </a:solidFill>
                <a:effectLst/>
                <a:uLnTx/>
                <a:uFillTx/>
                <a:latin typeface="Century Schoolbook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0A22E"/>
              </a:buClr>
              <a:buSzPct val="70000"/>
              <a:buFont typeface="Wingdings 2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E3B30"/>
                </a:solidFill>
                <a:effectLst/>
                <a:uLnTx/>
                <a:uFillTx/>
                <a:latin typeface="Century Schoolbook"/>
              </a:rPr>
              <a:t> і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E3B30"/>
                </a:solidFill>
                <a:effectLst/>
                <a:uLnTx/>
                <a:uFillTx/>
                <a:latin typeface="Century Schoolbook"/>
              </a:rPr>
              <a:t>глиняних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E3B30"/>
                </a:solidFill>
                <a:effectLst/>
                <a:uLnTx/>
                <a:uFillTx/>
                <a:latin typeface="Century Schoolbook"/>
              </a:rPr>
              <a:t> дощечках,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0A22E"/>
              </a:buClr>
              <a:buSzPct val="70000"/>
              <a:buFont typeface="Wingdings 2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E3B30"/>
                </a:solidFill>
                <a:effectLst/>
                <a:uLnTx/>
                <a:uFillTx/>
                <a:latin typeface="Century Schoolbook"/>
              </a:rPr>
              <a:t>папірусі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E3B30"/>
                </a:solidFill>
                <a:effectLst/>
                <a:uLnTx/>
                <a:uFillTx/>
                <a:latin typeface="Century Schoolbook"/>
              </a:rPr>
              <a:t>.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4E3B30"/>
              </a:solidFill>
              <a:effectLst/>
              <a:uLnTx/>
              <a:uFillTx/>
              <a:latin typeface="Century Schoolbook"/>
            </a:endParaRPr>
          </a:p>
        </p:txBody>
      </p:sp>
      <p:pic>
        <p:nvPicPr>
          <p:cNvPr id="4" name="Picture 2" descr="C:\Documents and Settings\Саша\Рабочий стол\моя\Древняя письменность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0" y="1428750"/>
            <a:ext cx="3689350" cy="4967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882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dirty="0" smtClean="0"/>
              <a:t>        Стародавній слов’янський алфавіт</a:t>
            </a:r>
            <a:endParaRPr lang="uk-UA" sz="2800" dirty="0"/>
          </a:p>
        </p:txBody>
      </p:sp>
      <p:sp>
        <p:nvSpPr>
          <p:cNvPr id="3" name="Содержимое 2"/>
          <p:cNvSpPr txBox="1">
            <a:spLocks/>
          </p:cNvSpPr>
          <p:nvPr/>
        </p:nvSpPr>
        <p:spPr bwMode="auto">
          <a:xfrm>
            <a:off x="428625" y="1839913"/>
            <a:ext cx="4195763" cy="5018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0A22E"/>
              </a:buClr>
              <a:buSzPct val="70000"/>
              <a:buFont typeface="Wingdings 2" pitchFamily="18" charset="2"/>
              <a:buNone/>
              <a:tabLst/>
              <a:defRPr/>
            </a:pPr>
            <a:r>
              <a:rPr kumimoji="0" lang="ru-RU" altLang="uk-UA" sz="2800" b="0" i="0" u="none" strike="noStrike" kern="1200" cap="none" spc="0" normalizeH="0" baseline="0" noProof="0" smtClean="0">
                <a:ln>
                  <a:noFill/>
                </a:ln>
                <a:solidFill>
                  <a:srgbClr val="4E3B30"/>
                </a:solidFill>
                <a:effectLst/>
                <a:uLnTx/>
                <a:uFillTx/>
                <a:latin typeface="Century Schoolbook"/>
              </a:rPr>
              <a:t>Був створений священниками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0A22E"/>
              </a:buClr>
              <a:buSzPct val="70000"/>
              <a:buFont typeface="Wingdings 2" pitchFamily="18" charset="2"/>
              <a:buNone/>
              <a:tabLst/>
              <a:defRPr/>
            </a:pPr>
            <a:r>
              <a:rPr kumimoji="0" lang="ru-RU" altLang="uk-UA" sz="2800" b="0" i="0" u="none" strike="noStrike" kern="1200" cap="none" spc="0" normalizeH="0" baseline="0" noProof="0" smtClean="0">
                <a:ln>
                  <a:noFill/>
                </a:ln>
                <a:solidFill>
                  <a:srgbClr val="4E3B30"/>
                </a:solidFill>
                <a:effectLst/>
                <a:uLnTx/>
                <a:uFillTx/>
                <a:latin typeface="Century Schoolbook"/>
              </a:rPr>
              <a:t>Кирилом і Мефодієм тисячу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0A22E"/>
              </a:buClr>
              <a:buSzPct val="70000"/>
              <a:buFont typeface="Wingdings 2" pitchFamily="18" charset="2"/>
              <a:buNone/>
              <a:tabLst/>
              <a:defRPr/>
            </a:pPr>
            <a:r>
              <a:rPr kumimoji="0" lang="ru-RU" altLang="uk-UA" sz="2800" b="0" i="0" u="none" strike="noStrike" kern="1200" cap="none" spc="0" normalizeH="0" baseline="0" noProof="0" smtClean="0">
                <a:ln>
                  <a:noFill/>
                </a:ln>
                <a:solidFill>
                  <a:srgbClr val="4E3B30"/>
                </a:solidFill>
                <a:effectLst/>
                <a:uLnTx/>
                <a:uFillTx/>
                <a:latin typeface="Century Schoolbook"/>
              </a:rPr>
              <a:t> років назад. </a:t>
            </a:r>
            <a:endParaRPr kumimoji="0" lang="ru-RU" altLang="uk-UA" sz="2800" b="0" i="0" u="none" strike="noStrike" kern="1200" cap="none" spc="0" normalizeH="0" baseline="0" noProof="0" dirty="0" smtClean="0">
              <a:ln>
                <a:noFill/>
              </a:ln>
              <a:solidFill>
                <a:srgbClr val="4E3B30"/>
              </a:solidFill>
              <a:effectLst/>
              <a:uLnTx/>
              <a:uFillTx/>
              <a:latin typeface="Century Schoolbook"/>
            </a:endParaRPr>
          </a:p>
        </p:txBody>
      </p:sp>
      <p:pic>
        <p:nvPicPr>
          <p:cNvPr id="4" name="Picture 2" descr="C:\Documents and Settings\Саша\Рабочий стол\моя\Кирилл и Мефодий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4813" y="1428750"/>
            <a:ext cx="4365625" cy="478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1703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                       Кирилиця</a:t>
            </a:r>
            <a:endParaRPr lang="uk-UA" dirty="0"/>
          </a:p>
        </p:txBody>
      </p:sp>
      <p:pic>
        <p:nvPicPr>
          <p:cNvPr id="3" name="Picture 2" descr="C:\Documents and Settings\Саша\Рабочий стол\моя\кириллиц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285875"/>
            <a:ext cx="4864100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0298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409</TotalTime>
  <Words>208</Words>
  <Application>Microsoft Office PowerPoint</Application>
  <PresentationFormat>Экран (4:3)</PresentationFormat>
  <Paragraphs>52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Трек</vt:lpstr>
      <vt:lpstr>Презентация PowerPoint</vt:lpstr>
      <vt:lpstr>Кам’яний вік. Люди жили в печерах племенами. Спілкувались жестами і мімікою.</vt:lpstr>
      <vt:lpstr>  Пізніше з’явилась мова, бідна, обмежена, яка в процесі розвитку збагачувалась </vt:lpstr>
      <vt:lpstr>Пройшло немало часу, і люди здогадались зображувати предмети малюнками, які називають піктаграмами</vt:lpstr>
      <vt:lpstr>Піктаграми використовують і в наш час</vt:lpstr>
      <vt:lpstr>Ось який шлях пройшли піктаграми від кам’яного віку до наших часів</vt:lpstr>
      <vt:lpstr>                        В стародавні часи писали:</vt:lpstr>
      <vt:lpstr>        Стародавній слов’янський алфавіт</vt:lpstr>
      <vt:lpstr>                           Кирилиця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Лена</dc:creator>
  <cp:lastModifiedBy>Liudmila</cp:lastModifiedBy>
  <cp:revision>17</cp:revision>
  <dcterms:created xsi:type="dcterms:W3CDTF">2011-01-19T13:12:46Z</dcterms:created>
  <dcterms:modified xsi:type="dcterms:W3CDTF">2015-10-25T17:47:47Z</dcterms:modified>
</cp:coreProperties>
</file>