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17"/>
  </p:notesMasterIdLst>
  <p:sldIdLst>
    <p:sldId id="266" r:id="rId2"/>
    <p:sldId id="267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6699FF"/>
    <a:srgbClr val="C13CC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518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34584-BDC2-4E3B-A62E-2030E7FD5D0A}" type="datetimeFigureOut">
              <a:rPr lang="uk-UA" smtClean="0"/>
              <a:t>25.10.2015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8DEE6-080C-4238-BC0F-8CD3AF7480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6265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8DEE6-080C-4238-BC0F-8CD3AF7480E2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8419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7079957-7328-4ED8-9BD9-D1BE8A10B233}" type="slidenum">
              <a:rPr lang="ru-RU" altLang="uk-UA" smtClean="0"/>
              <a:pPr/>
              <a:t>‹#›</a:t>
            </a:fld>
            <a:endParaRPr lang="ru-RU" altLang="uk-U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A3BB6-8C7A-4BFE-B594-3718232F2C78}" type="slidenum">
              <a:rPr lang="ru-RU" altLang="uk-UA" smtClean="0"/>
              <a:pPr/>
              <a:t>‹#›</a:t>
            </a:fld>
            <a:endParaRPr lang="ru-RU" altLang="uk-U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8242-0A1F-4BEE-9D0B-295035FB104F}" type="slidenum">
              <a:rPr lang="ru-RU" altLang="uk-UA" smtClean="0"/>
              <a:pPr/>
              <a:t>‹#›</a:t>
            </a:fld>
            <a:endParaRPr lang="ru-RU" altLang="uk-U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E56C0-12A3-43DE-A80C-54EECA2036EB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B4344-90CC-44A7-B338-420D8477222D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AD22-3D81-46FF-975B-4D0C14F72EB4}" type="slidenum">
              <a:rPr lang="ru-RU" altLang="uk-UA" smtClean="0"/>
              <a:pPr/>
              <a:t>‹#›</a:t>
            </a:fld>
            <a:endParaRPr lang="ru-RU" altLang="uk-U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3C996-0C32-442D-AB85-E4E4FA140F63}" type="slidenum">
              <a:rPr lang="ru-RU" altLang="uk-UA" smtClean="0"/>
              <a:pPr/>
              <a:t>‹#›</a:t>
            </a:fld>
            <a:endParaRPr lang="ru-RU" altLang="uk-U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D2ECB-D001-44FD-B46B-52E19F516294}" type="slidenum">
              <a:rPr lang="ru-RU" altLang="uk-UA" smtClean="0"/>
              <a:pPr/>
              <a:t>‹#›</a:t>
            </a:fld>
            <a:endParaRPr lang="ru-RU" altLang="uk-U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613C8-28A5-46DC-B54E-ACCB5554D429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DC978-0A72-4568-AD39-D0A85AEDE423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8F480-23ED-4994-BAA6-B7BD66A09A80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ru-RU" alt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alt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2E64B1D-81B0-4D1E-BCF1-F6341ABD571E}" type="slidenum">
              <a:rPr lang="ru-RU" altLang="uk-UA" smtClean="0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980" y1="41127" x2="13061" y2="39155"/>
                        <a14:foregroundMark x1="7143" y1="29437" x2="8776" y2="29155"/>
                        <a14:foregroundMark x1="9184" y1="29155" x2="9796" y2="28873"/>
                        <a14:foregroundMark x1="25918" y1="40704" x2="23878" y2="37746"/>
                        <a14:foregroundMark x1="23878" y1="37746" x2="18980" y2="34366"/>
                        <a14:foregroundMark x1="23878" y1="36056" x2="23878" y2="36620"/>
                        <a14:foregroundMark x1="12449" y1="38873" x2="5510" y2="32958"/>
                        <a14:foregroundMark x1="16735" y1="41690" x2="12653" y2="42113"/>
                        <a14:foregroundMark x1="12245" y1="42113" x2="9796" y2="41549"/>
                        <a14:foregroundMark x1="10408" y1="37746" x2="7143" y2="37042"/>
                        <a14:foregroundMark x1="13673" y1="38873" x2="12653" y2="36620"/>
                        <a14:foregroundMark x1="84082" y1="15493" x2="92857" y2="13803"/>
                        <a14:foregroundMark x1="95102" y1="12394" x2="91429" y2="15211"/>
                        <a14:foregroundMark x1="90408" y1="14507" x2="95510" y2="17465"/>
                        <a14:foregroundMark x1="94490" y1="16056" x2="95714" y2="19437"/>
                        <a14:foregroundMark x1="92857" y1="15211" x2="86122" y2="19296"/>
                        <a14:foregroundMark x1="91020" y1="17183" x2="87347" y2="20282"/>
                        <a14:foregroundMark x1="90612" y1="16479" x2="89184" y2="20704"/>
                        <a14:foregroundMark x1="66122" y1="13521" x2="74082" y2="13662"/>
                        <a14:foregroundMark x1="74082" y1="13380" x2="77959" y2="16901"/>
                        <a14:foregroundMark x1="76531" y1="11549" x2="72857" y2="13944"/>
                        <a14:foregroundMark x1="73265" y1="14366" x2="71224" y2="16479"/>
                        <a14:foregroundMark x1="68367" y1="17746" x2="71224" y2="16338"/>
                        <a14:foregroundMark x1="71224" y1="18732" x2="71020" y2="16479"/>
                        <a14:foregroundMark x1="69184" y1="18873" x2="72245" y2="15775"/>
                        <a14:foregroundMark x1="64490" y1="4648" x2="80000" y2="8592"/>
                        <a14:foregroundMark x1="75714" y1="6479" x2="81020" y2="11408"/>
                        <a14:foregroundMark x1="77959" y1="2676" x2="71633" y2="9577"/>
                        <a14:foregroundMark x1="71633" y1="5634" x2="74490" y2="7465"/>
                        <a14:foregroundMark x1="71224" y1="9577" x2="67959" y2="11408"/>
                        <a14:foregroundMark x1="70816" y1="10141" x2="68980" y2="12254"/>
                        <a14:foregroundMark x1="70816" y1="9718" x2="71429" y2="11831"/>
                        <a14:foregroundMark x1="56327" y1="37042" x2="42857" y2="20563"/>
                        <a14:foregroundMark x1="80204" y1="14085" x2="66939" y2="32113"/>
                        <a14:foregroundMark x1="22653" y1="22958" x2="39796" y2="46901"/>
                        <a14:foregroundMark x1="89592" y1="28169" x2="92449" y2="24507"/>
                        <a14:foregroundMark x1="81633" y1="34789" x2="82041" y2="32254"/>
                        <a14:foregroundMark x1="82857" y1="31127" x2="84082" y2="28169"/>
                        <a14:foregroundMark x1="73673" y1="39296" x2="76122" y2="35070"/>
                        <a14:foregroundMark x1="83673" y1="39437" x2="87551" y2="40000"/>
                        <a14:foregroundMark x1="89796" y1="38028" x2="94898" y2="37183"/>
                        <a14:foregroundMark x1="92449" y1="35070" x2="93878" y2="32817"/>
                        <a14:foregroundMark x1="94490" y1="34366" x2="98571" y2="31408"/>
                        <a14:foregroundMark x1="87347" y1="35775" x2="90000" y2="32254"/>
                        <a14:foregroundMark x1="88163" y1="8592" x2="90816" y2="2958"/>
                        <a14:foregroundMark x1="88367" y1="9155" x2="92041" y2="5634"/>
                        <a14:foregroundMark x1="78163" y1="26479" x2="79796" y2="23521"/>
                        <a14:foregroundMark x1="70000" y1="25634" x2="63469" y2="17887"/>
                        <a14:foregroundMark x1="62449" y1="10845" x2="62857" y2="14930"/>
                        <a14:foregroundMark x1="59592" y1="12535" x2="61429" y2="16338"/>
                        <a14:foregroundMark x1="63061" y1="16901" x2="62857" y2="15211"/>
                        <a14:foregroundMark x1="66122" y1="19296" x2="65306" y2="16338"/>
                        <a14:foregroundMark x1="12041" y1="32817" x2="11020" y2="30845"/>
                        <a14:foregroundMark x1="48367" y1="26338" x2="51837" y2="24085"/>
                        <a14:foregroundMark x1="52449" y1="22535" x2="54694" y2="20141"/>
                        <a14:foregroundMark x1="54694" y1="19718" x2="54694" y2="19718"/>
                        <a14:foregroundMark x1="41837" y1="21831" x2="37551" y2="17324"/>
                        <a14:foregroundMark x1="36939" y1="15775" x2="35714" y2="8873"/>
                        <a14:foregroundMark x1="34490" y1="14225" x2="33265" y2="10845"/>
                        <a14:foregroundMark x1="38367" y1="13803" x2="39184" y2="16620"/>
                        <a14:foregroundMark x1="50612" y1="17887" x2="49388" y2="20704"/>
                        <a14:foregroundMark x1="39184" y1="23944" x2="42653" y2="29014"/>
                        <a14:foregroundMark x1="41837" y1="31127" x2="39184" y2="28873"/>
                        <a14:foregroundMark x1="39388" y1="28873" x2="36939" y2="26197"/>
                        <a14:foregroundMark x1="45918" y1="35070" x2="41429" y2="35775"/>
                        <a14:foregroundMark x1="41429" y1="32676" x2="37551" y2="32817"/>
                        <a14:foregroundMark x1="33061" y1="27606" x2="31837" y2="32394"/>
                        <a14:foregroundMark x1="31837" y1="19296" x2="32857" y2="25070"/>
                        <a14:foregroundMark x1="34082" y1="20282" x2="32857" y2="22535"/>
                        <a14:foregroundMark x1="30612" y1="23380" x2="30204" y2="26761"/>
                        <a14:foregroundMark x1="30000" y1="27042" x2="30816" y2="29014"/>
                        <a14:foregroundMark x1="36735" y1="28310" x2="35510" y2="31127"/>
                        <a14:backgroundMark x1="10408" y1="29718" x2="17959" y2="30563"/>
                        <a14:backgroundMark x1="29388" y1="40704" x2="24694" y2="35070"/>
                        <a14:backgroundMark x1="22245" y1="37887" x2="18163" y2="36761"/>
                        <a14:backgroundMark x1="23469" y1="38592" x2="21837" y2="38169"/>
                        <a14:backgroundMark x1="15510" y1="39014" x2="13469" y2="36056"/>
                        <a14:backgroundMark x1="7755" y1="36479" x2="7755" y2="36479"/>
                        <a14:backgroundMark x1="11429" y1="37183" x2="12041" y2="37606"/>
                        <a14:backgroundMark x1="4286" y1="1972" x2="94898" y2="986"/>
                        <a14:backgroundMark x1="32449" y1="10282" x2="26735" y2="24225"/>
                        <a14:backgroundMark x1="34286" y1="22394" x2="34694" y2="30000"/>
                        <a14:backgroundMark x1="98367" y1="17324" x2="93673" y2="33099"/>
                        <a14:backgroundMark x1="93265" y1="20986" x2="87755" y2="25352"/>
                        <a14:backgroundMark x1="85306" y1="17606" x2="81224" y2="21268"/>
                        <a14:backgroundMark x1="88571" y1="19859" x2="87755" y2="21127"/>
                        <a14:backgroundMark x1="88163" y1="18732" x2="86122" y2="20282"/>
                        <a14:backgroundMark x1="88980" y1="19437" x2="88571" y2="20141"/>
                        <a14:backgroundMark x1="70408" y1="21831" x2="74082" y2="17324"/>
                        <a14:backgroundMark x1="73061" y1="11690" x2="75918" y2="8732"/>
                        <a14:backgroundMark x1="76939" y1="9718" x2="78367" y2="11408"/>
                        <a14:backgroundMark x1="78367" y1="11268" x2="76939" y2="13239"/>
                        <a14:backgroundMark x1="72449" y1="11972" x2="71837" y2="12394"/>
                        <a14:backgroundMark x1="68367" y1="11831" x2="66122" y2="11972"/>
                        <a14:backgroundMark x1="89184" y1="39437" x2="84898" y2="39437"/>
                        <a14:backgroundMark x1="96122" y1="35070" x2="90000" y2="37746"/>
                        <a14:backgroundMark x1="73673" y1="32676" x2="65714" y2="40282"/>
                        <a14:backgroundMark x1="77143" y1="36056" x2="75918" y2="37606"/>
                        <a14:backgroundMark x1="95510" y1="32535" x2="94490" y2="33803"/>
                        <a14:backgroundMark x1="92041" y1="32394" x2="87143" y2="37042"/>
                        <a14:backgroundMark x1="86939" y1="3662" x2="86939" y2="8873"/>
                        <a14:backgroundMark x1="92449" y1="3803" x2="90612" y2="6479"/>
                        <a14:backgroundMark x1="90000" y1="6338" x2="89184" y2="8028"/>
                        <a14:backgroundMark x1="79592" y1="22254" x2="75918" y2="27465"/>
                        <a14:backgroundMark x1="60408" y1="11408" x2="62041" y2="15211"/>
                        <a14:backgroundMark x1="64694" y1="11972" x2="64898" y2="15211"/>
                        <a14:backgroundMark x1="61837" y1="15211" x2="62449" y2="16056"/>
                        <a14:backgroundMark x1="70408" y1="15070" x2="64898" y2="15775"/>
                        <a14:backgroundMark x1="64898" y1="17465" x2="65306" y2="18592"/>
                        <a14:backgroundMark x1="63878" y1="15634" x2="64490" y2="16620"/>
                        <a14:backgroundMark x1="37347" y1="13521" x2="38571" y2="16338"/>
                        <a14:backgroundMark x1="34286" y1="10141" x2="35306" y2="13521"/>
                        <a14:backgroundMark x1="35306" y1="13380" x2="35714" y2="14648"/>
                        <a14:backgroundMark x1="35714" y1="20986" x2="41224" y2="29155"/>
                        <a14:backgroundMark x1="39796" y1="22817" x2="47551" y2="31690"/>
                        <a14:backgroundMark x1="50612" y1="34930" x2="40816" y2="37746"/>
                        <a14:backgroundMark x1="33878" y1="33239" x2="41020" y2="37746"/>
                        <a14:backgroundMark x1="35306" y1="36056" x2="44082" y2="33662"/>
                        <a14:backgroundMark x1="35714" y1="27042" x2="39796" y2="30141"/>
                        <a14:backgroundMark x1="40408" y1="31408" x2="37143" y2="31972"/>
                        <a14:backgroundMark x1="36939" y1="31127" x2="34286" y2="33380"/>
                        <a14:backgroundMark x1="31020" y1="21690" x2="31429" y2="28451"/>
                        <a14:backgroundMark x1="28776" y1="21549" x2="28163" y2="25775"/>
                        <a14:backgroundMark x1="25510" y1="22535" x2="30204" y2="29859"/>
                        <a14:backgroundMark x1="40204" y1="31972" x2="41429" y2="31972"/>
                        <a14:backgroundMark x1="36735" y1="32958" x2="38163" y2="33239"/>
                        <a14:backgroundMark x1="33673" y1="29437" x2="33673" y2="31549"/>
                        <a14:backgroundMark x1="33469" y1="19014" x2="32857" y2="202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39" y="2133600"/>
            <a:ext cx="3016261" cy="437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Скорботний календар </a:t>
            </a:r>
            <a:br>
              <a:rPr lang="uk-UA" dirty="0"/>
            </a:br>
            <a:r>
              <a:rPr lang="uk-UA" dirty="0"/>
              <a:t>української </a:t>
            </a:r>
            <a:r>
              <a:rPr lang="uk-UA" dirty="0" smtClean="0"/>
              <a:t>мови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96117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382962"/>
          </a:xfrm>
        </p:spPr>
        <p:txBody>
          <a:bodyPr>
            <a:normAutofit fontScale="90000"/>
          </a:bodyPr>
          <a:lstStyle/>
          <a:p>
            <a:r>
              <a:rPr lang="uk-UA" altLang="uk-UA" dirty="0">
                <a:latin typeface="Monotype Corsiva" pitchFamily="66" charset="0"/>
              </a:rPr>
              <a:t/>
            </a:r>
            <a:br>
              <a:rPr lang="uk-UA" altLang="uk-UA" dirty="0">
                <a:latin typeface="Monotype Corsiva" pitchFamily="66" charset="0"/>
              </a:rPr>
            </a:br>
            <a:r>
              <a:rPr lang="uk-UA" altLang="uk-UA" sz="60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1914</a:t>
            </a:r>
            <a:r>
              <a:rPr lang="uk-UA" altLang="uk-UA" sz="6000" dirty="0">
                <a:latin typeface="Monotype Corsiva" pitchFamily="66" charset="0"/>
              </a:rPr>
              <a:t> </a:t>
            </a:r>
            <a:r>
              <a:rPr lang="uk-UA" altLang="uk-UA" sz="6000" dirty="0" err="1">
                <a:latin typeface="Monotype Corsiva" pitchFamily="66" charset="0"/>
              </a:rPr>
              <a:t>рiк</a:t>
            </a:r>
            <a:r>
              <a:rPr lang="uk-UA" altLang="uk-UA" sz="6000" dirty="0">
                <a:latin typeface="Monotype Corsiva" pitchFamily="66" charset="0"/>
              </a:rPr>
              <a:t> </a:t>
            </a:r>
            <a:r>
              <a:rPr lang="uk-UA" altLang="uk-UA" sz="6000" dirty="0" err="1">
                <a:latin typeface="Monotype Corsiva" pitchFamily="66" charset="0"/>
              </a:rPr>
              <a:t>-росiйський</a:t>
            </a:r>
            <a:r>
              <a:rPr lang="uk-UA" altLang="uk-UA" sz="6000" dirty="0">
                <a:latin typeface="Monotype Corsiva" pitchFamily="66" charset="0"/>
              </a:rPr>
              <a:t> цар Микола IІ </a:t>
            </a:r>
            <a:r>
              <a:rPr lang="uk-UA" altLang="uk-UA" sz="6000" dirty="0" err="1">
                <a:latin typeface="Monotype Corsiva" pitchFamily="66" charset="0"/>
              </a:rPr>
              <a:t>лiквідовує</a:t>
            </a:r>
            <a:r>
              <a:rPr lang="uk-UA" altLang="uk-UA" sz="6000" dirty="0">
                <a:latin typeface="Monotype Corsiva" pitchFamily="66" charset="0"/>
              </a:rPr>
              <a:t> українську пресу (газети й журнали</a:t>
            </a:r>
            <a:r>
              <a:rPr lang="ru-RU" altLang="uk-UA" sz="6000" dirty="0"/>
              <a:t> )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0469"/>
            <a:ext cx="9144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>
            <a:normAutofit fontScale="90000"/>
          </a:bodyPr>
          <a:lstStyle/>
          <a:p>
            <a:r>
              <a:rPr lang="uk-UA" altLang="uk-UA" sz="4000" dirty="0">
                <a:latin typeface="Monotype Corsiva" pitchFamily="66" charset="0"/>
              </a:rPr>
              <a:t/>
            </a:r>
            <a:br>
              <a:rPr lang="uk-UA" altLang="uk-UA" sz="4000" dirty="0">
                <a:latin typeface="Monotype Corsiva" pitchFamily="66" charset="0"/>
              </a:rPr>
            </a:br>
            <a:r>
              <a:rPr lang="uk-UA" altLang="uk-UA" sz="60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1938 </a:t>
            </a:r>
            <a:r>
              <a:rPr lang="uk-UA" altLang="uk-UA" sz="6000" dirty="0" err="1">
                <a:latin typeface="Monotype Corsiva" pitchFamily="66" charset="0"/>
              </a:rPr>
              <a:t>рiк</a:t>
            </a:r>
            <a:r>
              <a:rPr lang="uk-UA" altLang="uk-UA" sz="6000" dirty="0">
                <a:latin typeface="Monotype Corsiva" pitchFamily="66" charset="0"/>
              </a:rPr>
              <a:t> </a:t>
            </a:r>
            <a:r>
              <a:rPr lang="uk-UA" altLang="uk-UA" sz="6000" dirty="0" err="1">
                <a:latin typeface="Monotype Corsiva" pitchFamily="66" charset="0"/>
              </a:rPr>
              <a:t>-сталiнський</a:t>
            </a:r>
            <a:r>
              <a:rPr lang="uk-UA" altLang="uk-UA" sz="6000" dirty="0">
                <a:latin typeface="Monotype Corsiva" pitchFamily="66" charset="0"/>
              </a:rPr>
              <a:t> уряд видає постанову про обов’язкове вивчення </a:t>
            </a:r>
            <a:r>
              <a:rPr lang="uk-UA" altLang="uk-UA" sz="6000" dirty="0" err="1">
                <a:latin typeface="Monotype Corsiva" pitchFamily="66" charset="0"/>
              </a:rPr>
              <a:t>росiйської</a:t>
            </a:r>
            <a:r>
              <a:rPr lang="uk-UA" altLang="uk-UA" sz="6000" dirty="0">
                <a:latin typeface="Monotype Corsiva" pitchFamily="66" charset="0"/>
              </a:rPr>
              <a:t> мови, чим </a:t>
            </a:r>
            <a:r>
              <a:rPr lang="uk-UA" altLang="uk-UA" sz="6000" dirty="0" err="1">
                <a:latin typeface="Monotype Corsiva" pitchFamily="66" charset="0"/>
              </a:rPr>
              <a:t>пiдтинає</a:t>
            </a:r>
            <a:r>
              <a:rPr lang="uk-UA" altLang="uk-UA" sz="6000" dirty="0">
                <a:latin typeface="Monotype Corsiva" pitchFamily="66" charset="0"/>
              </a:rPr>
              <a:t> </a:t>
            </a:r>
            <a:r>
              <a:rPr lang="uk-UA" altLang="uk-UA" sz="6000" dirty="0" err="1">
                <a:latin typeface="Monotype Corsiva" pitchFamily="66" charset="0"/>
              </a:rPr>
              <a:t>корiння</a:t>
            </a:r>
            <a:r>
              <a:rPr lang="uk-UA" altLang="uk-UA" sz="6000" dirty="0">
                <a:latin typeface="Monotype Corsiva" pitchFamily="66" charset="0"/>
              </a:rPr>
              <a:t> </a:t>
            </a:r>
            <a:r>
              <a:rPr lang="uk-UA" altLang="uk-UA" sz="6000" dirty="0" err="1">
                <a:latin typeface="Monotype Corsiva" pitchFamily="66" charset="0"/>
              </a:rPr>
              <a:t>мовi</a:t>
            </a:r>
            <a:r>
              <a:rPr lang="uk-UA" altLang="uk-UA" sz="6000" dirty="0">
                <a:latin typeface="Monotype Corsiva" pitchFamily="66" charset="0"/>
              </a:rPr>
              <a:t> </a:t>
            </a:r>
            <a:r>
              <a:rPr lang="uk-UA" altLang="uk-UA" sz="6000" dirty="0" err="1">
                <a:latin typeface="Monotype Corsiva" pitchFamily="66" charset="0"/>
              </a:rPr>
              <a:t>укранськiй</a:t>
            </a:r>
            <a:r>
              <a:rPr lang="ru-RU" altLang="uk-UA" sz="4000" dirty="0"/>
              <a:t> 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144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uk-UA" altLang="uk-UA" sz="4000" dirty="0">
                <a:latin typeface="Monotype Corsiva" pitchFamily="66" charset="0"/>
              </a:rPr>
              <a:t/>
            </a:r>
            <a:br>
              <a:rPr lang="uk-UA" altLang="uk-UA" sz="4000" dirty="0">
                <a:latin typeface="Monotype Corsiva" pitchFamily="66" charset="0"/>
              </a:rPr>
            </a:br>
            <a:r>
              <a:rPr lang="uk-UA" altLang="uk-UA" sz="40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1989 </a:t>
            </a:r>
            <a:r>
              <a:rPr lang="uk-UA" altLang="uk-UA" sz="4000" dirty="0">
                <a:latin typeface="Monotype Corsiva" pitchFamily="66" charset="0"/>
              </a:rPr>
              <a:t>рік - видано постанову, яка </a:t>
            </a:r>
            <a:r>
              <a:rPr lang="uk-UA" altLang="uk-UA" sz="4000" dirty="0" err="1">
                <a:latin typeface="Monotype Corsiva" pitchFamily="66" charset="0"/>
              </a:rPr>
              <a:t>закрiплювала</a:t>
            </a:r>
            <a:r>
              <a:rPr lang="uk-UA" altLang="uk-UA" sz="4000" dirty="0">
                <a:latin typeface="Monotype Corsiva" pitchFamily="66" charset="0"/>
              </a:rPr>
              <a:t> в </a:t>
            </a:r>
            <a:r>
              <a:rPr lang="uk-UA" altLang="uk-UA" sz="4000" dirty="0" err="1">
                <a:latin typeface="Monotype Corsiva" pitchFamily="66" charset="0"/>
              </a:rPr>
              <a:t>Українi</a:t>
            </a:r>
            <a:r>
              <a:rPr lang="uk-UA" altLang="uk-UA" sz="4000" dirty="0">
                <a:latin typeface="Monotype Corsiva" pitchFamily="66" charset="0"/>
              </a:rPr>
              <a:t> російську мову як </a:t>
            </a:r>
            <a:r>
              <a:rPr lang="uk-UA" altLang="uk-UA" sz="4000" dirty="0" err="1">
                <a:latin typeface="Monotype Corsiva" pitchFamily="66" charset="0"/>
              </a:rPr>
              <a:t>офiцiйну</a:t>
            </a:r>
            <a:r>
              <a:rPr lang="uk-UA" altLang="uk-UA" sz="4000" dirty="0">
                <a:latin typeface="Monotype Corsiva" pitchFamily="66" charset="0"/>
              </a:rPr>
              <a:t> загальнодержавну мову, чим українську мову було відсунуто на другий план, що позначається ще й сьогодні...</a:t>
            </a:r>
            <a:r>
              <a:rPr lang="ru-RU" altLang="uk-UA" sz="4000" dirty="0"/>
              <a:t> 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9144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cs543100.vk.me/v543100704/72a0/g0P-a6wap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5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62783"/>
            <a:ext cx="1769050" cy="1699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490" y="304800"/>
            <a:ext cx="7756263" cy="1319606"/>
          </a:xfrm>
        </p:spPr>
        <p:txBody>
          <a:bodyPr/>
          <a:lstStyle/>
          <a:p>
            <a:r>
              <a:rPr lang="uk-UA" sz="3600" i="1" dirty="0" smtClean="0">
                <a:latin typeface="Monotype Corsiva" panose="03010101010201010101" pitchFamily="66" charset="0"/>
              </a:rPr>
              <a:t/>
            </a:r>
            <a:br>
              <a:rPr lang="uk-UA" sz="3600" i="1" dirty="0" smtClean="0">
                <a:latin typeface="Monotype Corsiva" panose="03010101010201010101" pitchFamily="66" charset="0"/>
              </a:rPr>
            </a:br>
            <a:r>
              <a:rPr lang="uk-UA" sz="3200" i="1" dirty="0">
                <a:latin typeface="Monotype Corsiva" panose="03010101010201010101" pitchFamily="66" charset="0"/>
              </a:rPr>
              <a:t/>
            </a:r>
            <a:br>
              <a:rPr lang="uk-UA" sz="3200" i="1" dirty="0">
                <a:latin typeface="Monotype Corsiva" panose="03010101010201010101" pitchFamily="66" charset="0"/>
              </a:rPr>
            </a:br>
            <a:r>
              <a:rPr lang="uk-UA" sz="3200" i="1" dirty="0" smtClean="0">
                <a:latin typeface="Monotype Corsiva" panose="03010101010201010101" pitchFamily="66" charset="0"/>
              </a:rPr>
              <a:t>Мова </a:t>
            </a:r>
            <a:r>
              <a:rPr lang="uk-UA" sz="3200" i="1" dirty="0">
                <a:latin typeface="Monotype Corsiva" panose="03010101010201010101" pitchFamily="66" charset="0"/>
              </a:rPr>
              <a:t>рідна, слово рідне, хто вас забуває, той у грудях не серденько,— тільки камінь має.</a:t>
            </a:r>
            <a:r>
              <a:rPr lang="uk-UA" sz="3200" dirty="0"/>
              <a:t/>
            </a:r>
            <a:br>
              <a:rPr lang="uk-UA" sz="3200" dirty="0"/>
            </a:br>
            <a:endParaRPr lang="uk-UA" sz="3200" dirty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9144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912"/>
            <a:ext cx="1712867" cy="1230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7" descr="http://www.univ.kiev.ua/tpl/img/photo-osobystosti/foto-rilski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55335"/>
            <a:ext cx="1447800" cy="189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2870553"/>
            <a:ext cx="1295400" cy="185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86274"/>
            <a:ext cx="1218538" cy="16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6558"/>
            <a:ext cx="1066800" cy="1544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11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641"/>
            <a:ext cx="1219200" cy="182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2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1"/>
            <a:ext cx="9144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3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63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3386" y="228600"/>
            <a:ext cx="8229600" cy="5029200"/>
          </a:xfrm>
        </p:spPr>
        <p:txBody>
          <a:bodyPr/>
          <a:lstStyle/>
          <a:p>
            <a:r>
              <a:rPr lang="uk-UA" altLang="uk-UA" sz="8800" dirty="0">
                <a:latin typeface="Monotype Corsiva" pitchFamily="66" charset="0"/>
              </a:rPr>
              <a:t>“Скорботний календар </a:t>
            </a:r>
            <a:br>
              <a:rPr lang="uk-UA" altLang="uk-UA" sz="8800" dirty="0">
                <a:latin typeface="Monotype Corsiva" pitchFamily="66" charset="0"/>
              </a:rPr>
            </a:br>
            <a:r>
              <a:rPr lang="uk-UA" altLang="uk-UA" sz="8800" dirty="0">
                <a:latin typeface="Monotype Corsiva" pitchFamily="66" charset="0"/>
              </a:rPr>
              <a:t>української мови”</a:t>
            </a:r>
            <a:endParaRPr lang="ru-RU" altLang="uk-UA" sz="8800" dirty="0">
              <a:latin typeface="Monotype Corsiva" pitchFamily="66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9588"/>
            <a:ext cx="9143999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4" name="Rectangle 1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5745162"/>
          </a:xfrm>
        </p:spPr>
        <p:txBody>
          <a:bodyPr>
            <a:normAutofit/>
          </a:bodyPr>
          <a:lstStyle/>
          <a:p>
            <a:r>
              <a:rPr lang="uk-UA" altLang="uk-UA" dirty="0">
                <a:latin typeface="Monotype Corsiva" pitchFamily="66" charset="0"/>
              </a:rPr>
              <a:t/>
            </a:r>
            <a:br>
              <a:rPr lang="uk-UA" altLang="uk-UA" dirty="0">
                <a:latin typeface="Monotype Corsiva" pitchFamily="66" charset="0"/>
              </a:rPr>
            </a:br>
            <a:r>
              <a:rPr lang="uk-UA" altLang="uk-UA" sz="60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1720 </a:t>
            </a:r>
            <a:r>
              <a:rPr lang="uk-UA" altLang="uk-UA" sz="6000" dirty="0" err="1">
                <a:latin typeface="Monotype Corsiva" pitchFamily="66" charset="0"/>
              </a:rPr>
              <a:t>рiк</a:t>
            </a:r>
            <a:r>
              <a:rPr lang="uk-UA" altLang="uk-UA" sz="6000" dirty="0">
                <a:latin typeface="Monotype Corsiva" pitchFamily="66" charset="0"/>
              </a:rPr>
              <a:t> - </a:t>
            </a:r>
            <a:r>
              <a:rPr lang="uk-UA" altLang="uk-UA" sz="6000" dirty="0" err="1">
                <a:latin typeface="Monotype Corsiva" pitchFamily="66" charset="0"/>
              </a:rPr>
              <a:t>росiйський</a:t>
            </a:r>
            <a:r>
              <a:rPr lang="uk-UA" altLang="uk-UA" sz="6000" dirty="0">
                <a:latin typeface="Monotype Corsiva" pitchFamily="66" charset="0"/>
              </a:rPr>
              <a:t> цар Петро І заборонив друкувати книги українською мовою</a:t>
            </a:r>
            <a:r>
              <a:rPr lang="ru-RU" altLang="uk-UA" sz="6000" dirty="0"/>
              <a:t> </a:t>
            </a:r>
            <a:r>
              <a:rPr lang="uk-UA" altLang="uk-UA" sz="6000" dirty="0">
                <a:latin typeface="Monotype Corsiva" pitchFamily="66" charset="0"/>
              </a:rPr>
              <a:t/>
            </a:r>
            <a:br>
              <a:rPr lang="uk-UA" altLang="uk-UA" sz="6000" dirty="0">
                <a:latin typeface="Monotype Corsiva" pitchFamily="66" charset="0"/>
              </a:rPr>
            </a:br>
            <a:endParaRPr lang="ru-RU" altLang="uk-UA" sz="6000" dirty="0">
              <a:latin typeface="Monotype Corsiva" pitchFamily="66" charset="0"/>
            </a:endParaRPr>
          </a:p>
        </p:txBody>
      </p:sp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9144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>
            <a:normAutofit fontScale="90000"/>
          </a:bodyPr>
          <a:lstStyle/>
          <a:p>
            <a:r>
              <a:rPr lang="uk-UA" altLang="uk-UA" sz="4000" dirty="0">
                <a:latin typeface="Monotype Corsiva" pitchFamily="66" charset="0"/>
              </a:rPr>
              <a:t/>
            </a:r>
            <a:br>
              <a:rPr lang="uk-UA" altLang="uk-UA" sz="4000" dirty="0">
                <a:latin typeface="Monotype Corsiva" pitchFamily="66" charset="0"/>
              </a:rPr>
            </a:br>
            <a:r>
              <a:rPr lang="uk-UA" altLang="uk-UA" sz="60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1775</a:t>
            </a:r>
            <a:r>
              <a:rPr lang="uk-UA" altLang="uk-UA" sz="6000" dirty="0">
                <a:latin typeface="Monotype Corsiva" pitchFamily="66" charset="0"/>
              </a:rPr>
              <a:t> </a:t>
            </a:r>
            <a:r>
              <a:rPr lang="uk-UA" altLang="uk-UA" sz="6000" dirty="0" err="1">
                <a:latin typeface="Monotype Corsiva" pitchFamily="66" charset="0"/>
              </a:rPr>
              <a:t>рiк</a:t>
            </a:r>
            <a:r>
              <a:rPr lang="uk-UA" altLang="uk-UA" sz="6000" dirty="0">
                <a:latin typeface="Monotype Corsiva" pitchFamily="66" charset="0"/>
              </a:rPr>
              <a:t> - зруйновано Запорозьку </a:t>
            </a:r>
            <a:r>
              <a:rPr lang="uk-UA" altLang="uk-UA" sz="6000" dirty="0" err="1">
                <a:latin typeface="Monotype Corsiva" pitchFamily="66" charset="0"/>
              </a:rPr>
              <a:t>Сiч</a:t>
            </a:r>
            <a:r>
              <a:rPr lang="uk-UA" altLang="uk-UA" sz="6000" dirty="0">
                <a:latin typeface="Monotype Corsiva" pitchFamily="66" charset="0"/>
              </a:rPr>
              <a:t> і закрито </a:t>
            </a:r>
            <a:r>
              <a:rPr lang="uk-UA" altLang="uk-UA" sz="6000" dirty="0" err="1">
                <a:latin typeface="Monotype Corsiva" pitchFamily="66" charset="0"/>
              </a:rPr>
              <a:t>українськi</a:t>
            </a:r>
            <a:r>
              <a:rPr lang="uk-UA" altLang="uk-UA" sz="6000" dirty="0">
                <a:latin typeface="Monotype Corsiva" pitchFamily="66" charset="0"/>
              </a:rPr>
              <a:t> школи при полкових козацьких канцеляріях</a:t>
            </a:r>
            <a:r>
              <a:rPr lang="ru-RU" altLang="uk-UA" sz="4000" dirty="0"/>
              <a:t> </a:t>
            </a:r>
            <a:r>
              <a:rPr lang="uk-UA" altLang="uk-UA" sz="8000" dirty="0">
                <a:latin typeface="Monotype Corsiva" pitchFamily="66" charset="0"/>
              </a:rPr>
              <a:t/>
            </a:r>
            <a:br>
              <a:rPr lang="uk-UA" altLang="uk-UA" sz="8000" dirty="0">
                <a:latin typeface="Monotype Corsiva" pitchFamily="66" charset="0"/>
              </a:rPr>
            </a:br>
            <a:endParaRPr lang="ru-RU" altLang="uk-UA" sz="8000" dirty="0">
              <a:latin typeface="Monotype Corsiva" pitchFamily="66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6" y="4648200"/>
            <a:ext cx="9144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535362"/>
          </a:xfrm>
        </p:spPr>
        <p:txBody>
          <a:bodyPr>
            <a:noAutofit/>
          </a:bodyPr>
          <a:lstStyle/>
          <a:p>
            <a:r>
              <a:rPr lang="uk-UA" altLang="uk-UA" sz="4000" dirty="0">
                <a:latin typeface="Monotype Corsiva" pitchFamily="66" charset="0"/>
              </a:rPr>
              <a:t/>
            </a:r>
            <a:br>
              <a:rPr lang="uk-UA" altLang="uk-UA" sz="4000" dirty="0">
                <a:latin typeface="Monotype Corsiva" pitchFamily="66" charset="0"/>
              </a:rPr>
            </a:br>
            <a:r>
              <a:rPr lang="uk-UA" altLang="uk-UA" sz="40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1862</a:t>
            </a:r>
            <a:r>
              <a:rPr lang="uk-UA" altLang="uk-UA" sz="4000" dirty="0">
                <a:latin typeface="Monotype Corsiva" pitchFamily="66" charset="0"/>
              </a:rPr>
              <a:t> </a:t>
            </a:r>
            <a:r>
              <a:rPr lang="uk-UA" altLang="uk-UA" sz="4000" dirty="0" err="1">
                <a:latin typeface="Monotype Corsiva" pitchFamily="66" charset="0"/>
              </a:rPr>
              <a:t>рiк</a:t>
            </a:r>
            <a:r>
              <a:rPr lang="uk-UA" altLang="uk-UA" sz="4000" dirty="0">
                <a:latin typeface="Monotype Corsiva" pitchFamily="66" charset="0"/>
              </a:rPr>
              <a:t> - закрито </a:t>
            </a:r>
            <a:r>
              <a:rPr lang="uk-UA" altLang="uk-UA" sz="4000" dirty="0" err="1">
                <a:latin typeface="Monotype Corsiva" pitchFamily="66" charset="0"/>
              </a:rPr>
              <a:t>українськi</a:t>
            </a:r>
            <a:r>
              <a:rPr lang="uk-UA" altLang="uk-UA" sz="4000" dirty="0">
                <a:latin typeface="Monotype Corsiva" pitchFamily="66" charset="0"/>
              </a:rPr>
              <a:t> </a:t>
            </a:r>
            <a:r>
              <a:rPr lang="uk-UA" altLang="uk-UA" sz="4000" dirty="0" err="1">
                <a:latin typeface="Monotype Corsiva" pitchFamily="66" charset="0"/>
              </a:rPr>
              <a:t>недiльнi</a:t>
            </a:r>
            <a:r>
              <a:rPr lang="uk-UA" altLang="uk-UA" sz="4000" dirty="0">
                <a:latin typeface="Monotype Corsiva" pitchFamily="66" charset="0"/>
              </a:rPr>
              <a:t> школи, </a:t>
            </a:r>
            <a:r>
              <a:rPr lang="uk-UA" altLang="uk-UA" sz="4000" dirty="0" err="1">
                <a:latin typeface="Monotype Corsiva" pitchFamily="66" charset="0"/>
              </a:rPr>
              <a:t>якi</a:t>
            </a:r>
            <a:r>
              <a:rPr lang="uk-UA" altLang="uk-UA" sz="4000" dirty="0">
                <a:latin typeface="Monotype Corsiva" pitchFamily="66" charset="0"/>
              </a:rPr>
              <a:t> безкоштовно </a:t>
            </a:r>
            <a:r>
              <a:rPr lang="uk-UA" altLang="uk-UA" sz="4000" dirty="0" err="1">
                <a:latin typeface="Monotype Corsiva" pitchFamily="66" charset="0"/>
              </a:rPr>
              <a:t>органiзовували</a:t>
            </a:r>
            <a:r>
              <a:rPr lang="uk-UA" altLang="uk-UA" sz="4000" dirty="0">
                <a:latin typeface="Monotype Corsiva" pitchFamily="66" charset="0"/>
              </a:rPr>
              <a:t> </a:t>
            </a:r>
            <a:r>
              <a:rPr lang="uk-UA" altLang="uk-UA" sz="4000" dirty="0" err="1">
                <a:latin typeface="Monotype Corsiva" pitchFamily="66" charset="0"/>
              </a:rPr>
              <a:t>видатнi</a:t>
            </a:r>
            <a:r>
              <a:rPr lang="uk-UA" altLang="uk-UA" sz="4000" dirty="0">
                <a:latin typeface="Monotype Corsiva" pitchFamily="66" charset="0"/>
              </a:rPr>
              <a:t> </a:t>
            </a:r>
            <a:r>
              <a:rPr lang="uk-UA" altLang="uk-UA" sz="4000" dirty="0" err="1">
                <a:latin typeface="Monotype Corsiva" pitchFamily="66" charset="0"/>
              </a:rPr>
              <a:t>дiячі</a:t>
            </a:r>
            <a:r>
              <a:rPr lang="uk-UA" altLang="uk-UA" sz="4000" dirty="0">
                <a:latin typeface="Monotype Corsiva" pitchFamily="66" charset="0"/>
              </a:rPr>
              <a:t> української культури, заборонено видавати книжки українською мовою</a:t>
            </a:r>
            <a:r>
              <a:rPr lang="ru-RU" altLang="uk-UA" sz="4000" dirty="0"/>
              <a:t> 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4290469"/>
            <a:ext cx="9144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230562"/>
          </a:xfrm>
        </p:spPr>
        <p:txBody>
          <a:bodyPr>
            <a:normAutofit fontScale="90000"/>
          </a:bodyPr>
          <a:lstStyle/>
          <a:p>
            <a:r>
              <a:rPr lang="uk-UA" altLang="uk-UA" dirty="0">
                <a:latin typeface="Monotype Corsiva" pitchFamily="66" charset="0"/>
              </a:rPr>
              <a:t/>
            </a:r>
            <a:br>
              <a:rPr lang="uk-UA" altLang="uk-UA" dirty="0">
                <a:latin typeface="Monotype Corsiva" pitchFamily="66" charset="0"/>
              </a:rPr>
            </a:br>
            <a:r>
              <a:rPr lang="uk-UA" altLang="uk-UA" sz="60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1876</a:t>
            </a:r>
            <a:r>
              <a:rPr lang="uk-UA" altLang="uk-UA" sz="6000" dirty="0">
                <a:latin typeface="Monotype Corsiva" pitchFamily="66" charset="0"/>
              </a:rPr>
              <a:t> </a:t>
            </a:r>
            <a:r>
              <a:rPr lang="uk-UA" altLang="uk-UA" sz="6000" dirty="0" err="1">
                <a:latin typeface="Monotype Corsiva" pitchFamily="66" charset="0"/>
              </a:rPr>
              <a:t>рiк</a:t>
            </a:r>
            <a:r>
              <a:rPr lang="uk-UA" altLang="uk-UA" sz="6000" dirty="0">
                <a:latin typeface="Monotype Corsiva" pitchFamily="66" charset="0"/>
              </a:rPr>
              <a:t> - указ </a:t>
            </a:r>
            <a:r>
              <a:rPr lang="uk-UA" altLang="uk-UA" sz="6000" dirty="0" err="1">
                <a:latin typeface="Monotype Corsiva" pitchFamily="66" charset="0"/>
              </a:rPr>
              <a:t>росiйського</a:t>
            </a:r>
            <a:r>
              <a:rPr lang="uk-UA" altLang="uk-UA" sz="6000" dirty="0">
                <a:latin typeface="Monotype Corsiva" pitchFamily="66" charset="0"/>
              </a:rPr>
              <a:t> царя Олександра ІІ про заборону друкування нот українських </a:t>
            </a:r>
            <a:r>
              <a:rPr lang="uk-UA" altLang="uk-UA" sz="6000" dirty="0" err="1">
                <a:latin typeface="Monotype Corsiva" pitchFamily="66" charset="0"/>
              </a:rPr>
              <a:t>пiсень</a:t>
            </a:r>
            <a:r>
              <a:rPr lang="ru-RU" altLang="uk-UA" dirty="0"/>
              <a:t>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0063"/>
            <a:ext cx="9144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001962"/>
          </a:xfrm>
        </p:spPr>
        <p:txBody>
          <a:bodyPr/>
          <a:lstStyle/>
          <a:p>
            <a:r>
              <a:rPr lang="uk-UA" altLang="uk-UA" dirty="0">
                <a:latin typeface="Monotype Corsiva" pitchFamily="66" charset="0"/>
              </a:rPr>
              <a:t/>
            </a:r>
            <a:br>
              <a:rPr lang="uk-UA" altLang="uk-UA" dirty="0">
                <a:latin typeface="Monotype Corsiva" pitchFamily="66" charset="0"/>
              </a:rPr>
            </a:br>
            <a:r>
              <a:rPr lang="uk-UA" altLang="uk-UA" sz="60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1884</a:t>
            </a:r>
            <a:r>
              <a:rPr lang="uk-UA" altLang="uk-UA" sz="6000" dirty="0">
                <a:latin typeface="Monotype Corsiva" pitchFamily="66" charset="0"/>
              </a:rPr>
              <a:t> </a:t>
            </a:r>
            <a:r>
              <a:rPr lang="uk-UA" altLang="uk-UA" sz="6000" dirty="0" err="1">
                <a:latin typeface="Monotype Corsiva" pitchFamily="66" charset="0"/>
              </a:rPr>
              <a:t>рiк</a:t>
            </a:r>
            <a:r>
              <a:rPr lang="uk-UA" altLang="uk-UA" sz="6000" dirty="0">
                <a:latin typeface="Monotype Corsiva" pitchFamily="66" charset="0"/>
              </a:rPr>
              <a:t> - закрито </a:t>
            </a:r>
            <a:r>
              <a:rPr lang="uk-UA" altLang="uk-UA" sz="6000" dirty="0" err="1">
                <a:latin typeface="Monotype Corsiva" pitchFamily="66" charset="0"/>
              </a:rPr>
              <a:t>всi</a:t>
            </a:r>
            <a:r>
              <a:rPr lang="uk-UA" altLang="uk-UA" sz="6000" dirty="0">
                <a:latin typeface="Monotype Corsiva" pitchFamily="66" charset="0"/>
              </a:rPr>
              <a:t> </a:t>
            </a:r>
            <a:r>
              <a:rPr lang="uk-UA" altLang="uk-UA" sz="6000" dirty="0" err="1">
                <a:latin typeface="Monotype Corsiva" pitchFamily="66" charset="0"/>
              </a:rPr>
              <a:t>українськi</a:t>
            </a:r>
            <a:r>
              <a:rPr lang="uk-UA" altLang="uk-UA" sz="6000" dirty="0">
                <a:latin typeface="Monotype Corsiva" pitchFamily="66" charset="0"/>
              </a:rPr>
              <a:t> театри</a:t>
            </a:r>
            <a:r>
              <a:rPr lang="ru-RU" altLang="uk-UA" dirty="0">
                <a:latin typeface="Monotype Corsiva" pitchFamily="66" charset="0"/>
              </a:rPr>
              <a:t> </a:t>
            </a:r>
            <a:r>
              <a:rPr lang="uk-UA" altLang="uk-UA" sz="8800" dirty="0">
                <a:latin typeface="Monotype Corsiva" pitchFamily="66" charset="0"/>
              </a:rPr>
              <a:t/>
            </a:r>
            <a:br>
              <a:rPr lang="uk-UA" altLang="uk-UA" sz="8800" dirty="0">
                <a:latin typeface="Monotype Corsiva" pitchFamily="66" charset="0"/>
              </a:rPr>
            </a:br>
            <a:endParaRPr lang="ru-RU" altLang="uk-UA" sz="8800" dirty="0">
              <a:latin typeface="Monotype Corsiva" pitchFamily="66" charset="0"/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3" y="4419600"/>
            <a:ext cx="9144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1"/>
            <a:ext cx="8229600" cy="3657600"/>
          </a:xfrm>
        </p:spPr>
        <p:txBody>
          <a:bodyPr>
            <a:normAutofit fontScale="90000"/>
          </a:bodyPr>
          <a:lstStyle/>
          <a:p>
            <a:r>
              <a:rPr lang="uk-UA" altLang="uk-UA" sz="4000" dirty="0">
                <a:latin typeface="Monotype Corsiva" pitchFamily="66" charset="0"/>
              </a:rPr>
              <a:t/>
            </a:r>
            <a:br>
              <a:rPr lang="uk-UA" altLang="uk-UA" sz="4000" dirty="0">
                <a:latin typeface="Monotype Corsiva" pitchFamily="66" charset="0"/>
              </a:rPr>
            </a:br>
            <a:r>
              <a:rPr lang="uk-UA" altLang="uk-UA" sz="6000" b="1" i="1" u="sng" dirty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1908</a:t>
            </a:r>
            <a:r>
              <a:rPr lang="uk-UA" altLang="uk-UA" sz="6000" dirty="0">
                <a:latin typeface="Monotype Corsiva" pitchFamily="66" charset="0"/>
              </a:rPr>
              <a:t> </a:t>
            </a:r>
            <a:r>
              <a:rPr lang="uk-UA" altLang="uk-UA" sz="6000" dirty="0" err="1">
                <a:latin typeface="Monotype Corsiva" pitchFamily="66" charset="0"/>
              </a:rPr>
              <a:t>рiк</a:t>
            </a:r>
            <a:r>
              <a:rPr lang="uk-UA" altLang="uk-UA" sz="6000" dirty="0">
                <a:latin typeface="Monotype Corsiva" pitchFamily="66" charset="0"/>
              </a:rPr>
              <a:t> - вся культурна й </a:t>
            </a:r>
            <a:r>
              <a:rPr lang="uk-UA" altLang="uk-UA" sz="6000" dirty="0" err="1">
                <a:latin typeface="Monotype Corsiva" pitchFamily="66" charset="0"/>
              </a:rPr>
              <a:t>освiтня</a:t>
            </a:r>
            <a:r>
              <a:rPr lang="uk-UA" altLang="uk-UA" sz="6000" dirty="0">
                <a:latin typeface="Monotype Corsiva" pitchFamily="66" charset="0"/>
              </a:rPr>
              <a:t> </a:t>
            </a:r>
            <a:r>
              <a:rPr lang="uk-UA" altLang="uk-UA" sz="6000" dirty="0" err="1">
                <a:latin typeface="Monotype Corsiva" pitchFamily="66" charset="0"/>
              </a:rPr>
              <a:t>дiяльнiсть</a:t>
            </a:r>
            <a:r>
              <a:rPr lang="uk-UA" altLang="uk-UA" sz="6000" dirty="0">
                <a:latin typeface="Monotype Corsiva" pitchFamily="66" charset="0"/>
              </a:rPr>
              <a:t> в </a:t>
            </a:r>
            <a:r>
              <a:rPr lang="uk-UA" altLang="uk-UA" sz="6000" dirty="0" err="1">
                <a:latin typeface="Monotype Corsiva" pitchFamily="66" charset="0"/>
              </a:rPr>
              <a:t>Українi</a:t>
            </a:r>
            <a:r>
              <a:rPr lang="uk-UA" altLang="uk-UA" sz="6000" dirty="0">
                <a:latin typeface="Monotype Corsiva" pitchFamily="66" charset="0"/>
              </a:rPr>
              <a:t> визнана царським урядом Росії </a:t>
            </a:r>
            <a:r>
              <a:rPr lang="uk-UA" altLang="uk-UA" sz="6000" dirty="0" err="1">
                <a:latin typeface="Monotype Corsiva" pitchFamily="66" charset="0"/>
              </a:rPr>
              <a:t>шкiдливою</a:t>
            </a:r>
            <a:r>
              <a:rPr lang="ru-RU" altLang="uk-UA" sz="6000" dirty="0">
                <a:latin typeface="Monotype Corsiva" pitchFamily="66" charset="0"/>
              </a:rPr>
              <a:t> </a:t>
            </a:r>
            <a:r>
              <a:rPr lang="uk-UA" altLang="uk-UA" sz="6000" dirty="0">
                <a:latin typeface="Monotype Corsiva" pitchFamily="66" charset="0"/>
              </a:rPr>
              <a:t/>
            </a:r>
            <a:br>
              <a:rPr lang="uk-UA" altLang="uk-UA" sz="6000" dirty="0">
                <a:latin typeface="Monotype Corsiva" pitchFamily="66" charset="0"/>
              </a:rPr>
            </a:br>
            <a:endParaRPr lang="ru-RU" altLang="uk-UA" sz="6000" dirty="0">
              <a:latin typeface="Monotype Corsiva" pitchFamily="66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0063"/>
            <a:ext cx="91440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372</TotalTime>
  <Words>6</Words>
  <Application>Microsoft Office PowerPoint</Application>
  <PresentationFormat>Экран (4:3)</PresentationFormat>
  <Paragraphs>13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Твердый переплет</vt:lpstr>
      <vt:lpstr>Скорботний календар  української мови</vt:lpstr>
      <vt:lpstr>Презентация PowerPoint</vt:lpstr>
      <vt:lpstr>“Скорботний календар  української мови”</vt:lpstr>
      <vt:lpstr> 1720 рiк - росiйський цар Петро І заборонив друкувати книги українською мовою  </vt:lpstr>
      <vt:lpstr> 1775 рiк - зруйновано Запорозьку Сiч і закрито українськi школи при полкових козацьких канцеляріях  </vt:lpstr>
      <vt:lpstr> 1862 рiк - закрито українськi недiльнi школи, якi безкоштовно органiзовували видатнi дiячі української культури, заборонено видавати книжки українською мовою </vt:lpstr>
      <vt:lpstr> 1876 рiк - указ росiйського царя Олександра ІІ про заборону друкування нот українських пiсень </vt:lpstr>
      <vt:lpstr> 1884 рiк - закрито всi українськi театри  </vt:lpstr>
      <vt:lpstr> 1908 рiк - вся культурна й освiтня дiяльнiсть в Українi визнана царським урядом Росії шкiдливою  </vt:lpstr>
      <vt:lpstr> 1914 рiк -росiйський цар Микола IІ лiквідовує українську пресу (газети й журнали )</vt:lpstr>
      <vt:lpstr> 1938 рiк -сталiнський уряд видає постанову про обов’язкове вивчення росiйської мови, чим пiдтинає корiння мовi укранськiй </vt:lpstr>
      <vt:lpstr> 1989 рік - видано постанову, яка закрiплювала в Українi російську мову як офiцiйну загальнодержавну мову, чим українську мову було відсунуто на другий план, що позначається ще й сьогодні... </vt:lpstr>
      <vt:lpstr>Презентация PowerPoint</vt:lpstr>
      <vt:lpstr>  Мова рідна, слово рідне, хто вас забуває, той у грудях не серденько,— тільки камінь має.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Liudmila</dc:creator>
  <cp:lastModifiedBy>Liudmila</cp:lastModifiedBy>
  <cp:revision>59</cp:revision>
  <cp:lastPrinted>1601-01-01T00:00:00Z</cp:lastPrinted>
  <dcterms:created xsi:type="dcterms:W3CDTF">1601-01-01T00:00:00Z</dcterms:created>
  <dcterms:modified xsi:type="dcterms:W3CDTF">2015-10-25T18:09:07Z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