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Lst>
  <p:notesMasterIdLst>
    <p:notesMasterId r:id="rId48"/>
  </p:notesMasterIdLst>
  <p:sldIdLst>
    <p:sldId id="256" r:id="rId10"/>
    <p:sldId id="257" r:id="rId11"/>
    <p:sldId id="258" r:id="rId12"/>
    <p:sldId id="259" r:id="rId13"/>
    <p:sldId id="260" r:id="rId14"/>
    <p:sldId id="261" r:id="rId15"/>
    <p:sldId id="263" r:id="rId16"/>
    <p:sldId id="264" r:id="rId17"/>
    <p:sldId id="265" r:id="rId18"/>
    <p:sldId id="266" r:id="rId19"/>
    <p:sldId id="262" r:id="rId20"/>
    <p:sldId id="267" r:id="rId21"/>
    <p:sldId id="268" r:id="rId22"/>
    <p:sldId id="269" r:id="rId23"/>
    <p:sldId id="270" r:id="rId24"/>
    <p:sldId id="271" r:id="rId25"/>
    <p:sldId id="272"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5" r:id="rId4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2" d="100"/>
          <a:sy n="82" d="100"/>
        </p:scale>
        <p:origin x="-804" y="-54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19F195-D49A-443F-BFAB-0FBA4747666C}" type="datetimeFigureOut">
              <a:rPr lang="ru-RU" smtClean="0"/>
              <a:t>10.03.2016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CC3FA6-F925-4682-A88F-3CFC3AEA0A63}" type="slidenum">
              <a:rPr lang="ru-RU" smtClean="0"/>
              <a:t>‹#›</a:t>
            </a:fld>
            <a:endParaRPr lang="ru-RU"/>
          </a:p>
        </p:txBody>
      </p:sp>
    </p:spTree>
    <p:extLst>
      <p:ext uri="{BB962C8B-B14F-4D97-AF65-F5344CB8AC3E}">
        <p14:creationId xmlns:p14="http://schemas.microsoft.com/office/powerpoint/2010/main" val="172135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4CC3FA6-F925-4682-A88F-3CFC3AEA0A63}" type="slidenum">
              <a:rPr lang="ru-RU" smtClean="0"/>
              <a:t>9</a:t>
            </a:fld>
            <a:endParaRPr lang="ru-RU"/>
          </a:p>
        </p:txBody>
      </p:sp>
    </p:spTree>
    <p:extLst>
      <p:ext uri="{BB962C8B-B14F-4D97-AF65-F5344CB8AC3E}">
        <p14:creationId xmlns:p14="http://schemas.microsoft.com/office/powerpoint/2010/main" val="2365126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9812FE1-500C-43CE-9168-9FD588DDA0A4}" type="datetimeFigureOut">
              <a:rPr lang="ru-RU" smtClean="0"/>
              <a:t>10.03.2016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CEA57F-CA61-435B-971A-ED909AEB6203}" type="slidenum">
              <a:rPr lang="ru-RU" smtClean="0"/>
              <a:t>‹#›</a:t>
            </a:fld>
            <a:endParaRPr lang="ru-RU"/>
          </a:p>
        </p:txBody>
      </p:sp>
    </p:spTree>
    <p:extLst>
      <p:ext uri="{BB962C8B-B14F-4D97-AF65-F5344CB8AC3E}">
        <p14:creationId xmlns:p14="http://schemas.microsoft.com/office/powerpoint/2010/main" val="3925293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9812FE1-500C-43CE-9168-9FD588DDA0A4}" type="datetimeFigureOut">
              <a:rPr lang="ru-RU" smtClean="0"/>
              <a:t>10.03.2016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CEA57F-CA61-435B-971A-ED909AEB6203}" type="slidenum">
              <a:rPr lang="ru-RU" smtClean="0"/>
              <a:t>‹#›</a:t>
            </a:fld>
            <a:endParaRPr lang="ru-RU"/>
          </a:p>
        </p:txBody>
      </p:sp>
    </p:spTree>
    <p:extLst>
      <p:ext uri="{BB962C8B-B14F-4D97-AF65-F5344CB8AC3E}">
        <p14:creationId xmlns:p14="http://schemas.microsoft.com/office/powerpoint/2010/main" val="1113367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9812FE1-500C-43CE-9168-9FD588DDA0A4}" type="datetimeFigureOut">
              <a:rPr lang="ru-RU" smtClean="0"/>
              <a:t>10.03.2016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CEA57F-CA61-435B-971A-ED909AEB6203}" type="slidenum">
              <a:rPr lang="ru-RU" smtClean="0"/>
              <a:t>‹#›</a:t>
            </a:fld>
            <a:endParaRPr lang="ru-RU"/>
          </a:p>
        </p:txBody>
      </p:sp>
    </p:spTree>
    <p:extLst>
      <p:ext uri="{BB962C8B-B14F-4D97-AF65-F5344CB8AC3E}">
        <p14:creationId xmlns:p14="http://schemas.microsoft.com/office/powerpoint/2010/main" val="1039615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08396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06105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94972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18167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30357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58452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62423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57556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9812FE1-500C-43CE-9168-9FD588DDA0A4}" type="datetimeFigureOut">
              <a:rPr lang="ru-RU" smtClean="0"/>
              <a:t>10.03.2016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CEA57F-CA61-435B-971A-ED909AEB6203}" type="slidenum">
              <a:rPr lang="ru-RU" smtClean="0"/>
              <a:t>‹#›</a:t>
            </a:fld>
            <a:endParaRPr lang="ru-RU"/>
          </a:p>
        </p:txBody>
      </p:sp>
    </p:spTree>
    <p:extLst>
      <p:ext uri="{BB962C8B-B14F-4D97-AF65-F5344CB8AC3E}">
        <p14:creationId xmlns:p14="http://schemas.microsoft.com/office/powerpoint/2010/main" val="39255903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32575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57817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80770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91689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40659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41817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8748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77002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94454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08576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9812FE1-500C-43CE-9168-9FD588DDA0A4}" type="datetimeFigureOut">
              <a:rPr lang="ru-RU" smtClean="0"/>
              <a:t>10.03.2016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CEA57F-CA61-435B-971A-ED909AEB6203}" type="slidenum">
              <a:rPr lang="ru-RU" smtClean="0"/>
              <a:t>‹#›</a:t>
            </a:fld>
            <a:endParaRPr lang="ru-RU"/>
          </a:p>
        </p:txBody>
      </p:sp>
    </p:spTree>
    <p:extLst>
      <p:ext uri="{BB962C8B-B14F-4D97-AF65-F5344CB8AC3E}">
        <p14:creationId xmlns:p14="http://schemas.microsoft.com/office/powerpoint/2010/main" val="1335126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92040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5002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302610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828776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09086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035065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75328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062755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5844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38518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9812FE1-500C-43CE-9168-9FD588DDA0A4}" type="datetimeFigureOut">
              <a:rPr lang="ru-RU" smtClean="0"/>
              <a:t>10.03.2016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0CEA57F-CA61-435B-971A-ED909AEB6203}" type="slidenum">
              <a:rPr lang="ru-RU" smtClean="0"/>
              <a:t>‹#›</a:t>
            </a:fld>
            <a:endParaRPr lang="ru-RU"/>
          </a:p>
        </p:txBody>
      </p:sp>
    </p:spTree>
    <p:extLst>
      <p:ext uri="{BB962C8B-B14F-4D97-AF65-F5344CB8AC3E}">
        <p14:creationId xmlns:p14="http://schemas.microsoft.com/office/powerpoint/2010/main" val="31558997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981805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201923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78966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510161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26411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404876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920945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630097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973143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63857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9812FE1-500C-43CE-9168-9FD588DDA0A4}" type="datetimeFigureOut">
              <a:rPr lang="ru-RU" smtClean="0"/>
              <a:t>10.03.2016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0CEA57F-CA61-435B-971A-ED909AEB6203}" type="slidenum">
              <a:rPr lang="ru-RU" smtClean="0"/>
              <a:t>‹#›</a:t>
            </a:fld>
            <a:endParaRPr lang="ru-RU"/>
          </a:p>
        </p:txBody>
      </p:sp>
    </p:spTree>
    <p:extLst>
      <p:ext uri="{BB962C8B-B14F-4D97-AF65-F5344CB8AC3E}">
        <p14:creationId xmlns:p14="http://schemas.microsoft.com/office/powerpoint/2010/main" val="21768146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1991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105900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679724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564125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403002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389089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5" name="Footer Placeholder 4"/>
          <p:cNvSpPr>
            <a:spLocks noGrp="1"/>
          </p:cNvSpPr>
          <p:nvPr>
            <p:ph type="ftr" sz="quarter" idx="11"/>
          </p:nvPr>
        </p:nvSpPr>
        <p:spPr/>
        <p:txBody>
          <a:bodyPr/>
          <a:lstStyle/>
          <a:p>
            <a:endParaRPr lang="uk-UA">
              <a:solidFill>
                <a:prstClr val="black">
                  <a:tint val="75000"/>
                </a:prstClr>
              </a:solidFill>
            </a:endParaRPr>
          </a:p>
        </p:txBody>
      </p:sp>
      <p:sp>
        <p:nvSpPr>
          <p:cNvPr id="6" name="Slide Number Placeholder 5"/>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41263133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5" name="Footer Placeholder 4"/>
          <p:cNvSpPr>
            <a:spLocks noGrp="1"/>
          </p:cNvSpPr>
          <p:nvPr>
            <p:ph type="ftr" sz="quarter" idx="11"/>
          </p:nvPr>
        </p:nvSpPr>
        <p:spPr/>
        <p:txBody>
          <a:bodyPr/>
          <a:lstStyle/>
          <a:p>
            <a:endParaRPr lang="uk-UA">
              <a:solidFill>
                <a:prstClr val="black">
                  <a:tint val="75000"/>
                </a:prstClr>
              </a:solidFill>
            </a:endParaRPr>
          </a:p>
        </p:txBody>
      </p:sp>
      <p:sp>
        <p:nvSpPr>
          <p:cNvPr id="6" name="Slide Number Placeholder 5"/>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0027904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5" name="Footer Placeholder 4"/>
          <p:cNvSpPr>
            <a:spLocks noGrp="1"/>
          </p:cNvSpPr>
          <p:nvPr>
            <p:ph type="ftr" sz="quarter" idx="11"/>
          </p:nvPr>
        </p:nvSpPr>
        <p:spPr/>
        <p:txBody>
          <a:bodyPr/>
          <a:lstStyle/>
          <a:p>
            <a:endParaRPr lang="uk-UA">
              <a:solidFill>
                <a:prstClr val="black">
                  <a:tint val="75000"/>
                </a:prstClr>
              </a:solidFill>
            </a:endParaRPr>
          </a:p>
        </p:txBody>
      </p:sp>
      <p:sp>
        <p:nvSpPr>
          <p:cNvPr id="6" name="Slide Number Placeholder 5"/>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95998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6" name="Footer Placeholder 5"/>
          <p:cNvSpPr>
            <a:spLocks noGrp="1"/>
          </p:cNvSpPr>
          <p:nvPr>
            <p:ph type="ftr" sz="quarter" idx="11"/>
          </p:nvPr>
        </p:nvSpPr>
        <p:spPr/>
        <p:txBody>
          <a:bodyPr/>
          <a:lstStyle/>
          <a:p>
            <a:endParaRPr lang="uk-UA">
              <a:solidFill>
                <a:prstClr val="black">
                  <a:tint val="75000"/>
                </a:prstClr>
              </a:solidFill>
            </a:endParaRPr>
          </a:p>
        </p:txBody>
      </p:sp>
      <p:sp>
        <p:nvSpPr>
          <p:cNvPr id="7" name="Slide Number Placeholder 6"/>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095759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9812FE1-500C-43CE-9168-9FD588DDA0A4}" type="datetimeFigureOut">
              <a:rPr lang="ru-RU" smtClean="0"/>
              <a:t>10.03.2016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0CEA57F-CA61-435B-971A-ED909AEB6203}" type="slidenum">
              <a:rPr lang="ru-RU" smtClean="0"/>
              <a:t>‹#›</a:t>
            </a:fld>
            <a:endParaRPr lang="ru-RU"/>
          </a:p>
        </p:txBody>
      </p:sp>
    </p:spTree>
    <p:extLst>
      <p:ext uri="{BB962C8B-B14F-4D97-AF65-F5344CB8AC3E}">
        <p14:creationId xmlns:p14="http://schemas.microsoft.com/office/powerpoint/2010/main" val="10292470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8" name="Footer Placeholder 7"/>
          <p:cNvSpPr>
            <a:spLocks noGrp="1"/>
          </p:cNvSpPr>
          <p:nvPr>
            <p:ph type="ftr" sz="quarter" idx="11"/>
          </p:nvPr>
        </p:nvSpPr>
        <p:spPr/>
        <p:txBody>
          <a:bodyPr/>
          <a:lstStyle/>
          <a:p>
            <a:endParaRPr lang="uk-UA">
              <a:solidFill>
                <a:prstClr val="black">
                  <a:tint val="75000"/>
                </a:prstClr>
              </a:solidFill>
            </a:endParaRPr>
          </a:p>
        </p:txBody>
      </p:sp>
      <p:sp>
        <p:nvSpPr>
          <p:cNvPr id="9" name="Slide Number Placeholder 8"/>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7046437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4" name="Footer Placeholder 3"/>
          <p:cNvSpPr>
            <a:spLocks noGrp="1"/>
          </p:cNvSpPr>
          <p:nvPr>
            <p:ph type="ftr" sz="quarter" idx="11"/>
          </p:nvPr>
        </p:nvSpPr>
        <p:spPr/>
        <p:txBody>
          <a:bodyPr/>
          <a:lstStyle/>
          <a:p>
            <a:endParaRPr lang="uk-UA">
              <a:solidFill>
                <a:prstClr val="black">
                  <a:tint val="75000"/>
                </a:prstClr>
              </a:solidFill>
            </a:endParaRPr>
          </a:p>
        </p:txBody>
      </p:sp>
      <p:sp>
        <p:nvSpPr>
          <p:cNvPr id="5" name="Slide Number Placeholder 4"/>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41068760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3" name="Footer Placeholder 2"/>
          <p:cNvSpPr>
            <a:spLocks noGrp="1"/>
          </p:cNvSpPr>
          <p:nvPr>
            <p:ph type="ftr" sz="quarter" idx="11"/>
          </p:nvPr>
        </p:nvSpPr>
        <p:spPr/>
        <p:txBody>
          <a:bodyPr/>
          <a:lstStyle/>
          <a:p>
            <a:endParaRPr lang="uk-UA">
              <a:solidFill>
                <a:prstClr val="black">
                  <a:tint val="75000"/>
                </a:prstClr>
              </a:solidFill>
            </a:endParaRPr>
          </a:p>
        </p:txBody>
      </p:sp>
      <p:sp>
        <p:nvSpPr>
          <p:cNvPr id="4" name="Slide Number Placeholder 3"/>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5758548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6" name="Footer Placeholder 5"/>
          <p:cNvSpPr>
            <a:spLocks noGrp="1"/>
          </p:cNvSpPr>
          <p:nvPr>
            <p:ph type="ftr" sz="quarter" idx="11"/>
          </p:nvPr>
        </p:nvSpPr>
        <p:spPr/>
        <p:txBody>
          <a:bodyPr/>
          <a:lstStyle/>
          <a:p>
            <a:endParaRPr lang="uk-UA">
              <a:solidFill>
                <a:prstClr val="black">
                  <a:tint val="75000"/>
                </a:prstClr>
              </a:solidFill>
            </a:endParaRPr>
          </a:p>
        </p:txBody>
      </p:sp>
      <p:sp>
        <p:nvSpPr>
          <p:cNvPr id="7" name="Slide Number Placeholder 6"/>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9428099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6" name="Footer Placeholder 5"/>
          <p:cNvSpPr>
            <a:spLocks noGrp="1"/>
          </p:cNvSpPr>
          <p:nvPr>
            <p:ph type="ftr" sz="quarter" idx="11"/>
          </p:nvPr>
        </p:nvSpPr>
        <p:spPr/>
        <p:txBody>
          <a:bodyPr/>
          <a:lstStyle/>
          <a:p>
            <a:endParaRPr lang="uk-UA">
              <a:solidFill>
                <a:prstClr val="black">
                  <a:tint val="75000"/>
                </a:prstClr>
              </a:solidFill>
            </a:endParaRPr>
          </a:p>
        </p:txBody>
      </p:sp>
      <p:sp>
        <p:nvSpPr>
          <p:cNvPr id="7" name="Slide Number Placeholder 6"/>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9929980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5" name="Footer Placeholder 4"/>
          <p:cNvSpPr>
            <a:spLocks noGrp="1"/>
          </p:cNvSpPr>
          <p:nvPr>
            <p:ph type="ftr" sz="quarter" idx="11"/>
          </p:nvPr>
        </p:nvSpPr>
        <p:spPr/>
        <p:txBody>
          <a:bodyPr/>
          <a:lstStyle/>
          <a:p>
            <a:endParaRPr lang="uk-UA">
              <a:solidFill>
                <a:prstClr val="black">
                  <a:tint val="75000"/>
                </a:prstClr>
              </a:solidFill>
            </a:endParaRPr>
          </a:p>
        </p:txBody>
      </p:sp>
      <p:sp>
        <p:nvSpPr>
          <p:cNvPr id="6" name="Slide Number Placeholder 5"/>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6445518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5" name="Footer Placeholder 4"/>
          <p:cNvSpPr>
            <a:spLocks noGrp="1"/>
          </p:cNvSpPr>
          <p:nvPr>
            <p:ph type="ftr" sz="quarter" idx="11"/>
          </p:nvPr>
        </p:nvSpPr>
        <p:spPr/>
        <p:txBody>
          <a:bodyPr/>
          <a:lstStyle/>
          <a:p>
            <a:endParaRPr lang="uk-UA">
              <a:solidFill>
                <a:prstClr val="black">
                  <a:tint val="75000"/>
                </a:prstClr>
              </a:solidFill>
            </a:endParaRPr>
          </a:p>
        </p:txBody>
      </p:sp>
      <p:sp>
        <p:nvSpPr>
          <p:cNvPr id="6" name="Slide Number Placeholder 5"/>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3599284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5" name="Footer Placeholder 4"/>
          <p:cNvSpPr>
            <a:spLocks noGrp="1"/>
          </p:cNvSpPr>
          <p:nvPr>
            <p:ph type="ftr" sz="quarter" idx="11"/>
          </p:nvPr>
        </p:nvSpPr>
        <p:spPr/>
        <p:txBody>
          <a:bodyPr/>
          <a:lstStyle/>
          <a:p>
            <a:endParaRPr lang="uk-UA">
              <a:solidFill>
                <a:prstClr val="black">
                  <a:tint val="75000"/>
                </a:prstClr>
              </a:solidFill>
            </a:endParaRPr>
          </a:p>
        </p:txBody>
      </p:sp>
      <p:sp>
        <p:nvSpPr>
          <p:cNvPr id="6" name="Slide Number Placeholder 5"/>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40453791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5" name="Footer Placeholder 4"/>
          <p:cNvSpPr>
            <a:spLocks noGrp="1"/>
          </p:cNvSpPr>
          <p:nvPr>
            <p:ph type="ftr" sz="quarter" idx="11"/>
          </p:nvPr>
        </p:nvSpPr>
        <p:spPr/>
        <p:txBody>
          <a:bodyPr/>
          <a:lstStyle/>
          <a:p>
            <a:endParaRPr lang="uk-UA">
              <a:solidFill>
                <a:prstClr val="black">
                  <a:tint val="75000"/>
                </a:prstClr>
              </a:solidFill>
            </a:endParaRPr>
          </a:p>
        </p:txBody>
      </p:sp>
      <p:sp>
        <p:nvSpPr>
          <p:cNvPr id="6" name="Slide Number Placeholder 5"/>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6232807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5" name="Footer Placeholder 4"/>
          <p:cNvSpPr>
            <a:spLocks noGrp="1"/>
          </p:cNvSpPr>
          <p:nvPr>
            <p:ph type="ftr" sz="quarter" idx="11"/>
          </p:nvPr>
        </p:nvSpPr>
        <p:spPr/>
        <p:txBody>
          <a:bodyPr/>
          <a:lstStyle/>
          <a:p>
            <a:endParaRPr lang="uk-UA">
              <a:solidFill>
                <a:prstClr val="black">
                  <a:tint val="75000"/>
                </a:prstClr>
              </a:solidFill>
            </a:endParaRPr>
          </a:p>
        </p:txBody>
      </p:sp>
      <p:sp>
        <p:nvSpPr>
          <p:cNvPr id="6" name="Slide Number Placeholder 5"/>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885359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9812FE1-500C-43CE-9168-9FD588DDA0A4}" type="datetimeFigureOut">
              <a:rPr lang="ru-RU" smtClean="0"/>
              <a:t>10.03.2016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0CEA57F-CA61-435B-971A-ED909AEB6203}" type="slidenum">
              <a:rPr lang="ru-RU" smtClean="0"/>
              <a:t>‹#›</a:t>
            </a:fld>
            <a:endParaRPr lang="ru-RU"/>
          </a:p>
        </p:txBody>
      </p:sp>
    </p:spTree>
    <p:extLst>
      <p:ext uri="{BB962C8B-B14F-4D97-AF65-F5344CB8AC3E}">
        <p14:creationId xmlns:p14="http://schemas.microsoft.com/office/powerpoint/2010/main" val="19081939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6" name="Footer Placeholder 5"/>
          <p:cNvSpPr>
            <a:spLocks noGrp="1"/>
          </p:cNvSpPr>
          <p:nvPr>
            <p:ph type="ftr" sz="quarter" idx="11"/>
          </p:nvPr>
        </p:nvSpPr>
        <p:spPr/>
        <p:txBody>
          <a:bodyPr/>
          <a:lstStyle/>
          <a:p>
            <a:endParaRPr lang="uk-UA">
              <a:solidFill>
                <a:prstClr val="black">
                  <a:tint val="75000"/>
                </a:prstClr>
              </a:solidFill>
            </a:endParaRPr>
          </a:p>
        </p:txBody>
      </p:sp>
      <p:sp>
        <p:nvSpPr>
          <p:cNvPr id="7" name="Slide Number Placeholder 6"/>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8142870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8" name="Footer Placeholder 7"/>
          <p:cNvSpPr>
            <a:spLocks noGrp="1"/>
          </p:cNvSpPr>
          <p:nvPr>
            <p:ph type="ftr" sz="quarter" idx="11"/>
          </p:nvPr>
        </p:nvSpPr>
        <p:spPr/>
        <p:txBody>
          <a:bodyPr/>
          <a:lstStyle/>
          <a:p>
            <a:endParaRPr lang="uk-UA">
              <a:solidFill>
                <a:prstClr val="black">
                  <a:tint val="75000"/>
                </a:prstClr>
              </a:solidFill>
            </a:endParaRPr>
          </a:p>
        </p:txBody>
      </p:sp>
      <p:sp>
        <p:nvSpPr>
          <p:cNvPr id="9" name="Slide Number Placeholder 8"/>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2405880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4" name="Footer Placeholder 3"/>
          <p:cNvSpPr>
            <a:spLocks noGrp="1"/>
          </p:cNvSpPr>
          <p:nvPr>
            <p:ph type="ftr" sz="quarter" idx="11"/>
          </p:nvPr>
        </p:nvSpPr>
        <p:spPr/>
        <p:txBody>
          <a:bodyPr/>
          <a:lstStyle/>
          <a:p>
            <a:endParaRPr lang="uk-UA">
              <a:solidFill>
                <a:prstClr val="black">
                  <a:tint val="75000"/>
                </a:prstClr>
              </a:solidFill>
            </a:endParaRPr>
          </a:p>
        </p:txBody>
      </p:sp>
      <p:sp>
        <p:nvSpPr>
          <p:cNvPr id="5" name="Slide Number Placeholder 4"/>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5507583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3" name="Footer Placeholder 2"/>
          <p:cNvSpPr>
            <a:spLocks noGrp="1"/>
          </p:cNvSpPr>
          <p:nvPr>
            <p:ph type="ftr" sz="quarter" idx="11"/>
          </p:nvPr>
        </p:nvSpPr>
        <p:spPr/>
        <p:txBody>
          <a:bodyPr/>
          <a:lstStyle/>
          <a:p>
            <a:endParaRPr lang="uk-UA">
              <a:solidFill>
                <a:prstClr val="black">
                  <a:tint val="75000"/>
                </a:prstClr>
              </a:solidFill>
            </a:endParaRPr>
          </a:p>
        </p:txBody>
      </p:sp>
      <p:sp>
        <p:nvSpPr>
          <p:cNvPr id="4" name="Slide Number Placeholder 3"/>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8131861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6" name="Footer Placeholder 5"/>
          <p:cNvSpPr>
            <a:spLocks noGrp="1"/>
          </p:cNvSpPr>
          <p:nvPr>
            <p:ph type="ftr" sz="quarter" idx="11"/>
          </p:nvPr>
        </p:nvSpPr>
        <p:spPr/>
        <p:txBody>
          <a:bodyPr/>
          <a:lstStyle/>
          <a:p>
            <a:endParaRPr lang="uk-UA">
              <a:solidFill>
                <a:prstClr val="black">
                  <a:tint val="75000"/>
                </a:prstClr>
              </a:solidFill>
            </a:endParaRPr>
          </a:p>
        </p:txBody>
      </p:sp>
      <p:sp>
        <p:nvSpPr>
          <p:cNvPr id="7" name="Slide Number Placeholder 6"/>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153167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6" name="Footer Placeholder 5"/>
          <p:cNvSpPr>
            <a:spLocks noGrp="1"/>
          </p:cNvSpPr>
          <p:nvPr>
            <p:ph type="ftr" sz="quarter" idx="11"/>
          </p:nvPr>
        </p:nvSpPr>
        <p:spPr/>
        <p:txBody>
          <a:bodyPr/>
          <a:lstStyle/>
          <a:p>
            <a:endParaRPr lang="uk-UA">
              <a:solidFill>
                <a:prstClr val="black">
                  <a:tint val="75000"/>
                </a:prstClr>
              </a:solidFill>
            </a:endParaRPr>
          </a:p>
        </p:txBody>
      </p:sp>
      <p:sp>
        <p:nvSpPr>
          <p:cNvPr id="7" name="Slide Number Placeholder 6"/>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9312598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5" name="Footer Placeholder 4"/>
          <p:cNvSpPr>
            <a:spLocks noGrp="1"/>
          </p:cNvSpPr>
          <p:nvPr>
            <p:ph type="ftr" sz="quarter" idx="11"/>
          </p:nvPr>
        </p:nvSpPr>
        <p:spPr/>
        <p:txBody>
          <a:bodyPr/>
          <a:lstStyle/>
          <a:p>
            <a:endParaRPr lang="uk-UA">
              <a:solidFill>
                <a:prstClr val="black">
                  <a:tint val="75000"/>
                </a:prstClr>
              </a:solidFill>
            </a:endParaRPr>
          </a:p>
        </p:txBody>
      </p:sp>
      <p:sp>
        <p:nvSpPr>
          <p:cNvPr id="6" name="Slide Number Placeholder 5"/>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4680637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5" name="Footer Placeholder 4"/>
          <p:cNvSpPr>
            <a:spLocks noGrp="1"/>
          </p:cNvSpPr>
          <p:nvPr>
            <p:ph type="ftr" sz="quarter" idx="11"/>
          </p:nvPr>
        </p:nvSpPr>
        <p:spPr/>
        <p:txBody>
          <a:bodyPr/>
          <a:lstStyle/>
          <a:p>
            <a:endParaRPr lang="uk-UA">
              <a:solidFill>
                <a:prstClr val="black">
                  <a:tint val="75000"/>
                </a:prstClr>
              </a:solidFill>
            </a:endParaRPr>
          </a:p>
        </p:txBody>
      </p:sp>
      <p:sp>
        <p:nvSpPr>
          <p:cNvPr id="6" name="Slide Number Placeholder 5"/>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4923333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5" name="Footer Placeholder 4"/>
          <p:cNvSpPr>
            <a:spLocks noGrp="1"/>
          </p:cNvSpPr>
          <p:nvPr>
            <p:ph type="ftr" sz="quarter" idx="11"/>
          </p:nvPr>
        </p:nvSpPr>
        <p:spPr/>
        <p:txBody>
          <a:bodyPr/>
          <a:lstStyle/>
          <a:p>
            <a:endParaRPr lang="uk-UA">
              <a:solidFill>
                <a:prstClr val="black">
                  <a:tint val="75000"/>
                </a:prstClr>
              </a:solidFill>
            </a:endParaRPr>
          </a:p>
        </p:txBody>
      </p:sp>
      <p:sp>
        <p:nvSpPr>
          <p:cNvPr id="6" name="Slide Number Placeholder 5"/>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41471973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5" name="Footer Placeholder 4"/>
          <p:cNvSpPr>
            <a:spLocks noGrp="1"/>
          </p:cNvSpPr>
          <p:nvPr>
            <p:ph type="ftr" sz="quarter" idx="11"/>
          </p:nvPr>
        </p:nvSpPr>
        <p:spPr/>
        <p:txBody>
          <a:bodyPr/>
          <a:lstStyle/>
          <a:p>
            <a:endParaRPr lang="uk-UA">
              <a:solidFill>
                <a:prstClr val="black">
                  <a:tint val="75000"/>
                </a:prstClr>
              </a:solidFill>
            </a:endParaRPr>
          </a:p>
        </p:txBody>
      </p:sp>
      <p:sp>
        <p:nvSpPr>
          <p:cNvPr id="6" name="Slide Number Placeholder 5"/>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43448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9812FE1-500C-43CE-9168-9FD588DDA0A4}" type="datetimeFigureOut">
              <a:rPr lang="ru-RU" smtClean="0"/>
              <a:t>10.03.2016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0CEA57F-CA61-435B-971A-ED909AEB6203}" type="slidenum">
              <a:rPr lang="ru-RU" smtClean="0"/>
              <a:t>‹#›</a:t>
            </a:fld>
            <a:endParaRPr lang="ru-RU"/>
          </a:p>
        </p:txBody>
      </p:sp>
    </p:spTree>
    <p:extLst>
      <p:ext uri="{BB962C8B-B14F-4D97-AF65-F5344CB8AC3E}">
        <p14:creationId xmlns:p14="http://schemas.microsoft.com/office/powerpoint/2010/main" val="7740270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5" name="Footer Placeholder 4"/>
          <p:cNvSpPr>
            <a:spLocks noGrp="1"/>
          </p:cNvSpPr>
          <p:nvPr>
            <p:ph type="ftr" sz="quarter" idx="11"/>
          </p:nvPr>
        </p:nvSpPr>
        <p:spPr/>
        <p:txBody>
          <a:bodyPr/>
          <a:lstStyle/>
          <a:p>
            <a:endParaRPr lang="uk-UA">
              <a:solidFill>
                <a:prstClr val="black">
                  <a:tint val="75000"/>
                </a:prstClr>
              </a:solidFill>
            </a:endParaRPr>
          </a:p>
        </p:txBody>
      </p:sp>
      <p:sp>
        <p:nvSpPr>
          <p:cNvPr id="6" name="Slide Number Placeholder 5"/>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3712895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6" name="Footer Placeholder 5"/>
          <p:cNvSpPr>
            <a:spLocks noGrp="1"/>
          </p:cNvSpPr>
          <p:nvPr>
            <p:ph type="ftr" sz="quarter" idx="11"/>
          </p:nvPr>
        </p:nvSpPr>
        <p:spPr/>
        <p:txBody>
          <a:bodyPr/>
          <a:lstStyle/>
          <a:p>
            <a:endParaRPr lang="uk-UA">
              <a:solidFill>
                <a:prstClr val="black">
                  <a:tint val="75000"/>
                </a:prstClr>
              </a:solidFill>
            </a:endParaRPr>
          </a:p>
        </p:txBody>
      </p:sp>
      <p:sp>
        <p:nvSpPr>
          <p:cNvPr id="7" name="Slide Number Placeholder 6"/>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1426552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8" name="Footer Placeholder 7"/>
          <p:cNvSpPr>
            <a:spLocks noGrp="1"/>
          </p:cNvSpPr>
          <p:nvPr>
            <p:ph type="ftr" sz="quarter" idx="11"/>
          </p:nvPr>
        </p:nvSpPr>
        <p:spPr/>
        <p:txBody>
          <a:bodyPr/>
          <a:lstStyle/>
          <a:p>
            <a:endParaRPr lang="uk-UA">
              <a:solidFill>
                <a:prstClr val="black">
                  <a:tint val="75000"/>
                </a:prstClr>
              </a:solidFill>
            </a:endParaRPr>
          </a:p>
        </p:txBody>
      </p:sp>
      <p:sp>
        <p:nvSpPr>
          <p:cNvPr id="9" name="Slide Number Placeholder 8"/>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5796953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4" name="Footer Placeholder 3"/>
          <p:cNvSpPr>
            <a:spLocks noGrp="1"/>
          </p:cNvSpPr>
          <p:nvPr>
            <p:ph type="ftr" sz="quarter" idx="11"/>
          </p:nvPr>
        </p:nvSpPr>
        <p:spPr/>
        <p:txBody>
          <a:bodyPr/>
          <a:lstStyle/>
          <a:p>
            <a:endParaRPr lang="uk-UA">
              <a:solidFill>
                <a:prstClr val="black">
                  <a:tint val="75000"/>
                </a:prstClr>
              </a:solidFill>
            </a:endParaRPr>
          </a:p>
        </p:txBody>
      </p:sp>
      <p:sp>
        <p:nvSpPr>
          <p:cNvPr id="5" name="Slide Number Placeholder 4"/>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9371566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3" name="Footer Placeholder 2"/>
          <p:cNvSpPr>
            <a:spLocks noGrp="1"/>
          </p:cNvSpPr>
          <p:nvPr>
            <p:ph type="ftr" sz="quarter" idx="11"/>
          </p:nvPr>
        </p:nvSpPr>
        <p:spPr/>
        <p:txBody>
          <a:bodyPr/>
          <a:lstStyle/>
          <a:p>
            <a:endParaRPr lang="uk-UA">
              <a:solidFill>
                <a:prstClr val="black">
                  <a:tint val="75000"/>
                </a:prstClr>
              </a:solidFill>
            </a:endParaRPr>
          </a:p>
        </p:txBody>
      </p:sp>
      <p:sp>
        <p:nvSpPr>
          <p:cNvPr id="4" name="Slide Number Placeholder 3"/>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3187144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6" name="Footer Placeholder 5"/>
          <p:cNvSpPr>
            <a:spLocks noGrp="1"/>
          </p:cNvSpPr>
          <p:nvPr>
            <p:ph type="ftr" sz="quarter" idx="11"/>
          </p:nvPr>
        </p:nvSpPr>
        <p:spPr/>
        <p:txBody>
          <a:bodyPr/>
          <a:lstStyle/>
          <a:p>
            <a:endParaRPr lang="uk-UA">
              <a:solidFill>
                <a:prstClr val="black">
                  <a:tint val="75000"/>
                </a:prstClr>
              </a:solidFill>
            </a:endParaRPr>
          </a:p>
        </p:txBody>
      </p:sp>
      <p:sp>
        <p:nvSpPr>
          <p:cNvPr id="7" name="Slide Number Placeholder 6"/>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354119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6" name="Footer Placeholder 5"/>
          <p:cNvSpPr>
            <a:spLocks noGrp="1"/>
          </p:cNvSpPr>
          <p:nvPr>
            <p:ph type="ftr" sz="quarter" idx="11"/>
          </p:nvPr>
        </p:nvSpPr>
        <p:spPr/>
        <p:txBody>
          <a:bodyPr/>
          <a:lstStyle/>
          <a:p>
            <a:endParaRPr lang="uk-UA">
              <a:solidFill>
                <a:prstClr val="black">
                  <a:tint val="75000"/>
                </a:prstClr>
              </a:solidFill>
            </a:endParaRPr>
          </a:p>
        </p:txBody>
      </p:sp>
      <p:sp>
        <p:nvSpPr>
          <p:cNvPr id="7" name="Slide Number Placeholder 6"/>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0626916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5" name="Footer Placeholder 4"/>
          <p:cNvSpPr>
            <a:spLocks noGrp="1"/>
          </p:cNvSpPr>
          <p:nvPr>
            <p:ph type="ftr" sz="quarter" idx="11"/>
          </p:nvPr>
        </p:nvSpPr>
        <p:spPr/>
        <p:txBody>
          <a:bodyPr/>
          <a:lstStyle/>
          <a:p>
            <a:endParaRPr lang="uk-UA">
              <a:solidFill>
                <a:prstClr val="black">
                  <a:tint val="75000"/>
                </a:prstClr>
              </a:solidFill>
            </a:endParaRPr>
          </a:p>
        </p:txBody>
      </p:sp>
      <p:sp>
        <p:nvSpPr>
          <p:cNvPr id="6" name="Slide Number Placeholder 5"/>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6140641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5" name="Footer Placeholder 4"/>
          <p:cNvSpPr>
            <a:spLocks noGrp="1"/>
          </p:cNvSpPr>
          <p:nvPr>
            <p:ph type="ftr" sz="quarter" idx="11"/>
          </p:nvPr>
        </p:nvSpPr>
        <p:spPr/>
        <p:txBody>
          <a:bodyPr/>
          <a:lstStyle/>
          <a:p>
            <a:endParaRPr lang="uk-UA">
              <a:solidFill>
                <a:prstClr val="black">
                  <a:tint val="75000"/>
                </a:prstClr>
              </a:solidFill>
            </a:endParaRPr>
          </a:p>
        </p:txBody>
      </p:sp>
      <p:sp>
        <p:nvSpPr>
          <p:cNvPr id="6" name="Slide Number Placeholder 5"/>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3688754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5" name="Footer Placeholder 4"/>
          <p:cNvSpPr>
            <a:spLocks noGrp="1"/>
          </p:cNvSpPr>
          <p:nvPr>
            <p:ph type="ftr" sz="quarter" idx="11"/>
          </p:nvPr>
        </p:nvSpPr>
        <p:spPr/>
        <p:txBody>
          <a:bodyPr/>
          <a:lstStyle/>
          <a:p>
            <a:endParaRPr lang="uk-UA">
              <a:solidFill>
                <a:prstClr val="black">
                  <a:tint val="75000"/>
                </a:prstClr>
              </a:solidFill>
            </a:endParaRPr>
          </a:p>
        </p:txBody>
      </p:sp>
      <p:sp>
        <p:nvSpPr>
          <p:cNvPr id="6" name="Slide Number Placeholder 5"/>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35500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9812FE1-500C-43CE-9168-9FD588DDA0A4}" type="datetimeFigureOut">
              <a:rPr lang="ru-RU" smtClean="0"/>
              <a:t>10.03.2016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0CEA57F-CA61-435B-971A-ED909AEB6203}" type="slidenum">
              <a:rPr lang="ru-RU" smtClean="0"/>
              <a:t>‹#›</a:t>
            </a:fld>
            <a:endParaRPr lang="ru-RU"/>
          </a:p>
        </p:txBody>
      </p:sp>
    </p:spTree>
    <p:extLst>
      <p:ext uri="{BB962C8B-B14F-4D97-AF65-F5344CB8AC3E}">
        <p14:creationId xmlns:p14="http://schemas.microsoft.com/office/powerpoint/2010/main" val="35129253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5" name="Footer Placeholder 4"/>
          <p:cNvSpPr>
            <a:spLocks noGrp="1"/>
          </p:cNvSpPr>
          <p:nvPr>
            <p:ph type="ftr" sz="quarter" idx="11"/>
          </p:nvPr>
        </p:nvSpPr>
        <p:spPr/>
        <p:txBody>
          <a:bodyPr/>
          <a:lstStyle/>
          <a:p>
            <a:endParaRPr lang="uk-UA">
              <a:solidFill>
                <a:prstClr val="black">
                  <a:tint val="75000"/>
                </a:prstClr>
              </a:solidFill>
            </a:endParaRPr>
          </a:p>
        </p:txBody>
      </p:sp>
      <p:sp>
        <p:nvSpPr>
          <p:cNvPr id="6" name="Slide Number Placeholder 5"/>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41933697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5" name="Footer Placeholder 4"/>
          <p:cNvSpPr>
            <a:spLocks noGrp="1"/>
          </p:cNvSpPr>
          <p:nvPr>
            <p:ph type="ftr" sz="quarter" idx="11"/>
          </p:nvPr>
        </p:nvSpPr>
        <p:spPr/>
        <p:txBody>
          <a:bodyPr/>
          <a:lstStyle/>
          <a:p>
            <a:endParaRPr lang="uk-UA">
              <a:solidFill>
                <a:prstClr val="black">
                  <a:tint val="75000"/>
                </a:prstClr>
              </a:solidFill>
            </a:endParaRPr>
          </a:p>
        </p:txBody>
      </p:sp>
      <p:sp>
        <p:nvSpPr>
          <p:cNvPr id="6" name="Slide Number Placeholder 5"/>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9866020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6" name="Footer Placeholder 5"/>
          <p:cNvSpPr>
            <a:spLocks noGrp="1"/>
          </p:cNvSpPr>
          <p:nvPr>
            <p:ph type="ftr" sz="quarter" idx="11"/>
          </p:nvPr>
        </p:nvSpPr>
        <p:spPr/>
        <p:txBody>
          <a:bodyPr/>
          <a:lstStyle/>
          <a:p>
            <a:endParaRPr lang="uk-UA">
              <a:solidFill>
                <a:prstClr val="black">
                  <a:tint val="75000"/>
                </a:prstClr>
              </a:solidFill>
            </a:endParaRPr>
          </a:p>
        </p:txBody>
      </p:sp>
      <p:sp>
        <p:nvSpPr>
          <p:cNvPr id="7" name="Slide Number Placeholder 6"/>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4621026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8" name="Footer Placeholder 7"/>
          <p:cNvSpPr>
            <a:spLocks noGrp="1"/>
          </p:cNvSpPr>
          <p:nvPr>
            <p:ph type="ftr" sz="quarter" idx="11"/>
          </p:nvPr>
        </p:nvSpPr>
        <p:spPr/>
        <p:txBody>
          <a:bodyPr/>
          <a:lstStyle/>
          <a:p>
            <a:endParaRPr lang="uk-UA">
              <a:solidFill>
                <a:prstClr val="black">
                  <a:tint val="75000"/>
                </a:prstClr>
              </a:solidFill>
            </a:endParaRPr>
          </a:p>
        </p:txBody>
      </p:sp>
      <p:sp>
        <p:nvSpPr>
          <p:cNvPr id="9" name="Slide Number Placeholder 8"/>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9070856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4" name="Footer Placeholder 3"/>
          <p:cNvSpPr>
            <a:spLocks noGrp="1"/>
          </p:cNvSpPr>
          <p:nvPr>
            <p:ph type="ftr" sz="quarter" idx="11"/>
          </p:nvPr>
        </p:nvSpPr>
        <p:spPr/>
        <p:txBody>
          <a:bodyPr/>
          <a:lstStyle/>
          <a:p>
            <a:endParaRPr lang="uk-UA">
              <a:solidFill>
                <a:prstClr val="black">
                  <a:tint val="75000"/>
                </a:prstClr>
              </a:solidFill>
            </a:endParaRPr>
          </a:p>
        </p:txBody>
      </p:sp>
      <p:sp>
        <p:nvSpPr>
          <p:cNvPr id="5" name="Slide Number Placeholder 4"/>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3509026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3" name="Footer Placeholder 2"/>
          <p:cNvSpPr>
            <a:spLocks noGrp="1"/>
          </p:cNvSpPr>
          <p:nvPr>
            <p:ph type="ftr" sz="quarter" idx="11"/>
          </p:nvPr>
        </p:nvSpPr>
        <p:spPr/>
        <p:txBody>
          <a:bodyPr/>
          <a:lstStyle/>
          <a:p>
            <a:endParaRPr lang="uk-UA">
              <a:solidFill>
                <a:prstClr val="black">
                  <a:tint val="75000"/>
                </a:prstClr>
              </a:solidFill>
            </a:endParaRPr>
          </a:p>
        </p:txBody>
      </p:sp>
      <p:sp>
        <p:nvSpPr>
          <p:cNvPr id="4" name="Slide Number Placeholder 3"/>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5460377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6" name="Footer Placeholder 5"/>
          <p:cNvSpPr>
            <a:spLocks noGrp="1"/>
          </p:cNvSpPr>
          <p:nvPr>
            <p:ph type="ftr" sz="quarter" idx="11"/>
          </p:nvPr>
        </p:nvSpPr>
        <p:spPr/>
        <p:txBody>
          <a:bodyPr/>
          <a:lstStyle/>
          <a:p>
            <a:endParaRPr lang="uk-UA">
              <a:solidFill>
                <a:prstClr val="black">
                  <a:tint val="75000"/>
                </a:prstClr>
              </a:solidFill>
            </a:endParaRPr>
          </a:p>
        </p:txBody>
      </p:sp>
      <p:sp>
        <p:nvSpPr>
          <p:cNvPr id="7" name="Slide Number Placeholder 6"/>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4840310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6" name="Footer Placeholder 5"/>
          <p:cNvSpPr>
            <a:spLocks noGrp="1"/>
          </p:cNvSpPr>
          <p:nvPr>
            <p:ph type="ftr" sz="quarter" idx="11"/>
          </p:nvPr>
        </p:nvSpPr>
        <p:spPr/>
        <p:txBody>
          <a:bodyPr/>
          <a:lstStyle/>
          <a:p>
            <a:endParaRPr lang="uk-UA">
              <a:solidFill>
                <a:prstClr val="black">
                  <a:tint val="75000"/>
                </a:prstClr>
              </a:solidFill>
            </a:endParaRPr>
          </a:p>
        </p:txBody>
      </p:sp>
      <p:sp>
        <p:nvSpPr>
          <p:cNvPr id="7" name="Slide Number Placeholder 6"/>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5770892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5" name="Footer Placeholder 4"/>
          <p:cNvSpPr>
            <a:spLocks noGrp="1"/>
          </p:cNvSpPr>
          <p:nvPr>
            <p:ph type="ftr" sz="quarter" idx="11"/>
          </p:nvPr>
        </p:nvSpPr>
        <p:spPr/>
        <p:txBody>
          <a:bodyPr/>
          <a:lstStyle/>
          <a:p>
            <a:endParaRPr lang="uk-UA">
              <a:solidFill>
                <a:prstClr val="black">
                  <a:tint val="75000"/>
                </a:prstClr>
              </a:solidFill>
            </a:endParaRPr>
          </a:p>
        </p:txBody>
      </p:sp>
      <p:sp>
        <p:nvSpPr>
          <p:cNvPr id="6" name="Slide Number Placeholder 5"/>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42625640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78FA30A-83B5-4287-8F32-6C7E990ADF0B}" type="datetimeFigureOut">
              <a:rPr lang="uk-UA" smtClean="0">
                <a:solidFill>
                  <a:prstClr val="black">
                    <a:tint val="75000"/>
                  </a:prstClr>
                </a:solidFill>
              </a:rPr>
              <a:pPr/>
              <a:t>10.03.2016</a:t>
            </a:fld>
            <a:endParaRPr lang="uk-UA">
              <a:solidFill>
                <a:prstClr val="black">
                  <a:tint val="75000"/>
                </a:prstClr>
              </a:solidFill>
            </a:endParaRPr>
          </a:p>
        </p:txBody>
      </p:sp>
      <p:sp>
        <p:nvSpPr>
          <p:cNvPr id="5" name="Footer Placeholder 4"/>
          <p:cNvSpPr>
            <a:spLocks noGrp="1"/>
          </p:cNvSpPr>
          <p:nvPr>
            <p:ph type="ftr" sz="quarter" idx="11"/>
          </p:nvPr>
        </p:nvSpPr>
        <p:spPr/>
        <p:txBody>
          <a:bodyPr/>
          <a:lstStyle/>
          <a:p>
            <a:endParaRPr lang="uk-UA">
              <a:solidFill>
                <a:prstClr val="black">
                  <a:tint val="75000"/>
                </a:prstClr>
              </a:solidFill>
            </a:endParaRPr>
          </a:p>
        </p:txBody>
      </p:sp>
      <p:sp>
        <p:nvSpPr>
          <p:cNvPr id="6" name="Slide Number Placeholder 5"/>
          <p:cNvSpPr>
            <a:spLocks noGrp="1"/>
          </p:cNvSpPr>
          <p:nvPr>
            <p:ph type="sldNum" sz="quarter" idx="12"/>
          </p:nvPr>
        </p:nvSpPr>
        <p:spPr/>
        <p:txBody>
          <a:bodyPr/>
          <a:lstStyle/>
          <a:p>
            <a:fld id="{A8DDBCAA-DBA0-4B1D-8B21-1676B3A3694B}"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4194483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812FE1-500C-43CE-9168-9FD588DDA0A4}" type="datetimeFigureOut">
              <a:rPr lang="ru-RU" smtClean="0"/>
              <a:t>10.03.2016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CEA57F-CA61-435B-971A-ED909AEB6203}" type="slidenum">
              <a:rPr lang="ru-RU" smtClean="0"/>
              <a:t>‹#›</a:t>
            </a:fld>
            <a:endParaRPr lang="ru-RU"/>
          </a:p>
        </p:txBody>
      </p:sp>
    </p:spTree>
    <p:extLst>
      <p:ext uri="{BB962C8B-B14F-4D97-AF65-F5344CB8AC3E}">
        <p14:creationId xmlns:p14="http://schemas.microsoft.com/office/powerpoint/2010/main" val="2906688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10750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814639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462751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A89FB-3024-44DB-ABD5-E968AE64C8C9}" type="datetimeFigureOut">
              <a:rPr lang="ru-RU" smtClean="0">
                <a:solidFill>
                  <a:prstClr val="black">
                    <a:tint val="75000"/>
                  </a:prstClr>
                </a:solidFill>
              </a:rPr>
              <a:pPr/>
              <a:t>10.03.2016</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25481D-A49B-40FD-903D-6CC7532D62A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919641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78FA30A-83B5-4287-8F32-6C7E990ADF0B}" type="datetimeFigureOut">
              <a:rPr lang="uk-UA" smtClean="0">
                <a:solidFill>
                  <a:prstClr val="black">
                    <a:tint val="75000"/>
                  </a:prstClr>
                </a:solidFill>
              </a:rPr>
              <a:pPr defTabSz="457200"/>
              <a:t>10.03.2016</a:t>
            </a:fld>
            <a:endParaRPr lang="uk-UA">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uk-UA">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8DDBCAA-DBA0-4B1D-8B21-1676B3A3694B}" type="slidenum">
              <a:rPr lang="uk-UA" smtClean="0">
                <a:solidFill>
                  <a:prstClr val="black">
                    <a:tint val="75000"/>
                  </a:prstClr>
                </a:solidFill>
              </a:rPr>
              <a:pPr defTabSz="457200"/>
              <a:t>‹#›</a:t>
            </a:fld>
            <a:endParaRPr lang="uk-UA">
              <a:solidFill>
                <a:prstClr val="black">
                  <a:tint val="75000"/>
                </a:prstClr>
              </a:solidFill>
            </a:endParaRPr>
          </a:p>
        </p:txBody>
      </p:sp>
    </p:spTree>
    <p:extLst>
      <p:ext uri="{BB962C8B-B14F-4D97-AF65-F5344CB8AC3E}">
        <p14:creationId xmlns:p14="http://schemas.microsoft.com/office/powerpoint/2010/main" val="106283483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78FA30A-83B5-4287-8F32-6C7E990ADF0B}" type="datetimeFigureOut">
              <a:rPr lang="uk-UA" smtClean="0">
                <a:solidFill>
                  <a:prstClr val="black">
                    <a:tint val="75000"/>
                  </a:prstClr>
                </a:solidFill>
              </a:rPr>
              <a:pPr defTabSz="457200"/>
              <a:t>10.03.2016</a:t>
            </a:fld>
            <a:endParaRPr lang="uk-UA">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uk-UA">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8DDBCAA-DBA0-4B1D-8B21-1676B3A3694B}" type="slidenum">
              <a:rPr lang="uk-UA" smtClean="0">
                <a:solidFill>
                  <a:prstClr val="black">
                    <a:tint val="75000"/>
                  </a:prstClr>
                </a:solidFill>
              </a:rPr>
              <a:pPr defTabSz="457200"/>
              <a:t>‹#›</a:t>
            </a:fld>
            <a:endParaRPr lang="uk-UA">
              <a:solidFill>
                <a:prstClr val="black">
                  <a:tint val="75000"/>
                </a:prstClr>
              </a:solidFill>
            </a:endParaRPr>
          </a:p>
        </p:txBody>
      </p:sp>
    </p:spTree>
    <p:extLst>
      <p:ext uri="{BB962C8B-B14F-4D97-AF65-F5344CB8AC3E}">
        <p14:creationId xmlns:p14="http://schemas.microsoft.com/office/powerpoint/2010/main" val="338989815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78FA30A-83B5-4287-8F32-6C7E990ADF0B}" type="datetimeFigureOut">
              <a:rPr lang="uk-UA" smtClean="0">
                <a:solidFill>
                  <a:prstClr val="black">
                    <a:tint val="75000"/>
                  </a:prstClr>
                </a:solidFill>
              </a:rPr>
              <a:pPr defTabSz="457200"/>
              <a:t>10.03.2016</a:t>
            </a:fld>
            <a:endParaRPr lang="uk-UA">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uk-UA">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8DDBCAA-DBA0-4B1D-8B21-1676B3A3694B}" type="slidenum">
              <a:rPr lang="uk-UA" smtClean="0">
                <a:solidFill>
                  <a:prstClr val="black">
                    <a:tint val="75000"/>
                  </a:prstClr>
                </a:solidFill>
              </a:rPr>
              <a:pPr defTabSz="457200"/>
              <a:t>‹#›</a:t>
            </a:fld>
            <a:endParaRPr lang="uk-UA">
              <a:solidFill>
                <a:prstClr val="black">
                  <a:tint val="75000"/>
                </a:prstClr>
              </a:solidFill>
            </a:endParaRPr>
          </a:p>
        </p:txBody>
      </p:sp>
    </p:spTree>
    <p:extLst>
      <p:ext uri="{BB962C8B-B14F-4D97-AF65-F5344CB8AC3E}">
        <p14:creationId xmlns:p14="http://schemas.microsoft.com/office/powerpoint/2010/main" val="395526890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78FA30A-83B5-4287-8F32-6C7E990ADF0B}" type="datetimeFigureOut">
              <a:rPr lang="uk-UA" smtClean="0">
                <a:solidFill>
                  <a:prstClr val="black">
                    <a:tint val="75000"/>
                  </a:prstClr>
                </a:solidFill>
              </a:rPr>
              <a:pPr defTabSz="457200"/>
              <a:t>10.03.2016</a:t>
            </a:fld>
            <a:endParaRPr lang="uk-UA">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uk-UA">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8DDBCAA-DBA0-4B1D-8B21-1676B3A3694B}" type="slidenum">
              <a:rPr lang="uk-UA" smtClean="0">
                <a:solidFill>
                  <a:prstClr val="black">
                    <a:tint val="75000"/>
                  </a:prstClr>
                </a:solidFill>
              </a:rPr>
              <a:pPr defTabSz="457200"/>
              <a:t>‹#›</a:t>
            </a:fld>
            <a:endParaRPr lang="uk-UA">
              <a:solidFill>
                <a:prstClr val="black">
                  <a:tint val="75000"/>
                </a:prstClr>
              </a:solidFill>
            </a:endParaRPr>
          </a:p>
        </p:txBody>
      </p:sp>
    </p:spTree>
    <p:extLst>
      <p:ext uri="{BB962C8B-B14F-4D97-AF65-F5344CB8AC3E}">
        <p14:creationId xmlns:p14="http://schemas.microsoft.com/office/powerpoint/2010/main" val="186353955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6.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idlg.com.ua/wp-content/uploads/2014/02/pervocv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838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403648" y="829214"/>
            <a:ext cx="5328592" cy="715581"/>
          </a:xfrm>
          <a:prstGeom prst="rect">
            <a:avLst/>
          </a:prstGeom>
        </p:spPr>
        <p:txBody>
          <a:bodyPr wrap="none">
            <a:prstTxWarp prst="textArchUp">
              <a:avLst/>
            </a:prstTxWarp>
            <a:spAutoFit/>
          </a:bodyPr>
          <a:lstStyle/>
          <a:p>
            <a:pPr defTabSz="457200"/>
            <a:r>
              <a:rPr lang="uk-UA" sz="13800" dirty="0" smtClean="0">
                <a:solidFill>
                  <a:srgbClr val="CCFF66"/>
                </a:solidFill>
                <a:latin typeface="Mistral" pitchFamily="66" charset="0"/>
              </a:rPr>
              <a:t>Первоцвіти</a:t>
            </a:r>
            <a:endParaRPr lang="uk-UA" sz="13800" dirty="0">
              <a:solidFill>
                <a:srgbClr val="CCFF66"/>
              </a:solidFill>
              <a:latin typeface="Mistral" pitchFamily="66" charset="0"/>
            </a:endParaRPr>
          </a:p>
        </p:txBody>
      </p:sp>
    </p:spTree>
    <p:extLst>
      <p:ext uri="{BB962C8B-B14F-4D97-AF65-F5344CB8AC3E}">
        <p14:creationId xmlns:p14="http://schemas.microsoft.com/office/powerpoint/2010/main" val="4068926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3225" t="2831" r="-1" b="6418"/>
          <a:stretch/>
        </p:blipFill>
        <p:spPr>
          <a:xfrm>
            <a:off x="0" y="963385"/>
            <a:ext cx="4334933" cy="5404757"/>
          </a:xfrm>
          <a:prstGeom prst="rect">
            <a:avLst/>
          </a:prstGeom>
        </p:spPr>
      </p:pic>
      <p:sp>
        <p:nvSpPr>
          <p:cNvPr id="7" name="Прямоугольник 6"/>
          <p:cNvSpPr/>
          <p:nvPr/>
        </p:nvSpPr>
        <p:spPr>
          <a:xfrm>
            <a:off x="3038204" y="0"/>
            <a:ext cx="2658485" cy="715581"/>
          </a:xfrm>
          <a:prstGeom prst="rect">
            <a:avLst/>
          </a:prstGeom>
        </p:spPr>
        <p:txBody>
          <a:bodyPr wrap="none">
            <a:spAutoFit/>
          </a:bodyPr>
          <a:lstStyle/>
          <a:p>
            <a:pPr defTabSz="457200"/>
            <a:r>
              <a:rPr lang="uk-UA" sz="4050" b="1" i="1" dirty="0">
                <a:solidFill>
                  <a:srgbClr val="CCFF66"/>
                </a:solidFill>
              </a:rPr>
              <a:t>Первоцвіт</a:t>
            </a:r>
          </a:p>
        </p:txBody>
      </p:sp>
      <p:sp>
        <p:nvSpPr>
          <p:cNvPr id="5" name="Объект 4"/>
          <p:cNvSpPr>
            <a:spLocks noGrp="1"/>
          </p:cNvSpPr>
          <p:nvPr>
            <p:ph sz="half" idx="2"/>
          </p:nvPr>
        </p:nvSpPr>
        <p:spPr>
          <a:xfrm>
            <a:off x="4572000" y="935110"/>
            <a:ext cx="3886200" cy="5302202"/>
          </a:xfrm>
        </p:spPr>
        <p:txBody>
          <a:bodyPr>
            <a:normAutofit/>
          </a:bodyPr>
          <a:lstStyle/>
          <a:p>
            <a:pPr marL="0" indent="0">
              <a:buNone/>
            </a:pPr>
            <a:r>
              <a:rPr lang="ru-RU" sz="2400" dirty="0">
                <a:solidFill>
                  <a:schemeClr val="bg1"/>
                </a:solidFill>
              </a:rPr>
              <a:t>Росте </a:t>
            </a:r>
            <a:r>
              <a:rPr lang="ru-RU" sz="2400" dirty="0" err="1">
                <a:solidFill>
                  <a:schemeClr val="bg1"/>
                </a:solidFill>
              </a:rPr>
              <a:t>первоцвіт</a:t>
            </a:r>
            <a:r>
              <a:rPr lang="ru-RU" sz="2400" dirty="0">
                <a:solidFill>
                  <a:schemeClr val="bg1"/>
                </a:solidFill>
              </a:rPr>
              <a:t> на </a:t>
            </a:r>
            <a:r>
              <a:rPr lang="ru-RU" sz="2400" dirty="0" err="1">
                <a:solidFill>
                  <a:schemeClr val="bg1"/>
                </a:solidFill>
              </a:rPr>
              <a:t>схилах</a:t>
            </a:r>
            <a:r>
              <a:rPr lang="ru-RU" sz="2400" dirty="0">
                <a:solidFill>
                  <a:schemeClr val="bg1"/>
                </a:solidFill>
              </a:rPr>
              <a:t>, </a:t>
            </a:r>
            <a:r>
              <a:rPr lang="ru-RU" sz="2400" dirty="0" err="1">
                <a:solidFill>
                  <a:schemeClr val="bg1"/>
                </a:solidFill>
              </a:rPr>
              <a:t>лісових</a:t>
            </a:r>
            <a:r>
              <a:rPr lang="ru-RU" sz="2400" dirty="0">
                <a:solidFill>
                  <a:schemeClr val="bg1"/>
                </a:solidFill>
              </a:rPr>
              <a:t> </a:t>
            </a:r>
            <a:r>
              <a:rPr lang="ru-RU" sz="2400" dirty="0" err="1">
                <a:solidFill>
                  <a:schemeClr val="bg1"/>
                </a:solidFill>
              </a:rPr>
              <a:t>галявинах</a:t>
            </a:r>
            <a:r>
              <a:rPr lang="ru-RU" sz="2400" dirty="0">
                <a:solidFill>
                  <a:schemeClr val="bg1"/>
                </a:solidFill>
              </a:rPr>
              <a:t>, </a:t>
            </a:r>
            <a:r>
              <a:rPr lang="ru-RU" sz="2400" dirty="0" err="1">
                <a:solidFill>
                  <a:schemeClr val="bg1"/>
                </a:solidFill>
              </a:rPr>
              <a:t>серед</a:t>
            </a:r>
            <a:r>
              <a:rPr lang="ru-RU" sz="2400" dirty="0">
                <a:solidFill>
                  <a:schemeClr val="bg1"/>
                </a:solidFill>
              </a:rPr>
              <a:t> </a:t>
            </a:r>
            <a:r>
              <a:rPr lang="ru-RU" sz="2400" dirty="0" err="1">
                <a:solidFill>
                  <a:schemeClr val="bg1"/>
                </a:solidFill>
              </a:rPr>
              <a:t>кущів</a:t>
            </a:r>
            <a:r>
              <a:rPr lang="ru-RU" sz="2400" dirty="0">
                <a:solidFill>
                  <a:schemeClr val="bg1"/>
                </a:solidFill>
              </a:rPr>
              <a:t>. У </a:t>
            </a:r>
            <a:r>
              <a:rPr lang="ru-RU" sz="2400" dirty="0" err="1">
                <a:solidFill>
                  <a:schemeClr val="bg1"/>
                </a:solidFill>
              </a:rPr>
              <a:t>народі</a:t>
            </a:r>
            <a:r>
              <a:rPr lang="ru-RU" sz="2400" dirty="0">
                <a:solidFill>
                  <a:schemeClr val="bg1"/>
                </a:solidFill>
              </a:rPr>
              <a:t> </a:t>
            </a:r>
            <a:r>
              <a:rPr lang="ru-RU" sz="2400" dirty="0" err="1">
                <a:solidFill>
                  <a:schemeClr val="bg1"/>
                </a:solidFill>
              </a:rPr>
              <a:t>кажуть</a:t>
            </a:r>
            <a:r>
              <a:rPr lang="ru-RU" sz="2400" dirty="0">
                <a:solidFill>
                  <a:schemeClr val="bg1"/>
                </a:solidFill>
              </a:rPr>
              <a:t>, </a:t>
            </a:r>
            <a:r>
              <a:rPr lang="ru-RU" sz="2400" dirty="0" err="1">
                <a:solidFill>
                  <a:schemeClr val="bg1"/>
                </a:solidFill>
              </a:rPr>
              <a:t>що</a:t>
            </a:r>
            <a:r>
              <a:rPr lang="ru-RU" sz="2400" dirty="0">
                <a:solidFill>
                  <a:schemeClr val="bg1"/>
                </a:solidFill>
              </a:rPr>
              <a:t> </a:t>
            </a:r>
            <a:r>
              <a:rPr lang="ru-RU" sz="2400" dirty="0" err="1">
                <a:solidFill>
                  <a:schemeClr val="bg1"/>
                </a:solidFill>
              </a:rPr>
              <a:t>саме</a:t>
            </a:r>
            <a:r>
              <a:rPr lang="ru-RU" sz="2400" dirty="0">
                <a:solidFill>
                  <a:schemeClr val="bg1"/>
                </a:solidFill>
              </a:rPr>
              <a:t> </a:t>
            </a:r>
            <a:r>
              <a:rPr lang="ru-RU" sz="2400" dirty="0" err="1">
                <a:solidFill>
                  <a:schemeClr val="bg1"/>
                </a:solidFill>
              </a:rPr>
              <a:t>він</a:t>
            </a:r>
            <a:r>
              <a:rPr lang="ru-RU" sz="2400" dirty="0">
                <a:solidFill>
                  <a:schemeClr val="bg1"/>
                </a:solidFill>
              </a:rPr>
              <a:t> </a:t>
            </a:r>
            <a:r>
              <a:rPr lang="ru-RU" sz="2400" dirty="0" err="1">
                <a:solidFill>
                  <a:schemeClr val="bg1"/>
                </a:solidFill>
              </a:rPr>
              <a:t>відкриває</a:t>
            </a:r>
            <a:r>
              <a:rPr lang="ru-RU" sz="2400" dirty="0">
                <a:solidFill>
                  <a:schemeClr val="bg1"/>
                </a:solidFill>
              </a:rPr>
              <a:t> </a:t>
            </a:r>
            <a:r>
              <a:rPr lang="ru-RU" sz="2400" dirty="0" err="1">
                <a:solidFill>
                  <a:schemeClr val="bg1"/>
                </a:solidFill>
              </a:rPr>
              <a:t>двері</a:t>
            </a:r>
            <a:r>
              <a:rPr lang="ru-RU" sz="2400" dirty="0">
                <a:solidFill>
                  <a:schemeClr val="bg1"/>
                </a:solidFill>
              </a:rPr>
              <a:t> в добре, </a:t>
            </a:r>
            <a:r>
              <a:rPr lang="ru-RU" sz="2400" dirty="0" err="1">
                <a:solidFill>
                  <a:schemeClr val="bg1"/>
                </a:solidFill>
              </a:rPr>
              <a:t>щедре</a:t>
            </a:r>
            <a:r>
              <a:rPr lang="ru-RU" sz="2400" dirty="0">
                <a:solidFill>
                  <a:schemeClr val="bg1"/>
                </a:solidFill>
              </a:rPr>
              <a:t> </a:t>
            </a:r>
            <a:r>
              <a:rPr lang="ru-RU" sz="2400" dirty="0" err="1">
                <a:solidFill>
                  <a:schemeClr val="bg1"/>
                </a:solidFill>
              </a:rPr>
              <a:t>літо</a:t>
            </a:r>
            <a:r>
              <a:rPr lang="ru-RU" sz="2400" dirty="0">
                <a:solidFill>
                  <a:schemeClr val="bg1"/>
                </a:solidFill>
              </a:rPr>
              <a:t>. </a:t>
            </a:r>
            <a:r>
              <a:rPr lang="ru-RU" sz="2400" dirty="0" err="1">
                <a:solidFill>
                  <a:schemeClr val="bg1"/>
                </a:solidFill>
              </a:rPr>
              <a:t>Зацвітає</a:t>
            </a:r>
            <a:r>
              <a:rPr lang="ru-RU" sz="2400" dirty="0">
                <a:solidFill>
                  <a:schemeClr val="bg1"/>
                </a:solidFill>
              </a:rPr>
              <a:t> у </a:t>
            </a:r>
            <a:r>
              <a:rPr lang="ru-RU" sz="2400" dirty="0" err="1">
                <a:solidFill>
                  <a:schemeClr val="bg1"/>
                </a:solidFill>
              </a:rPr>
              <a:t>травні</a:t>
            </a:r>
            <a:r>
              <a:rPr lang="ru-RU" sz="2400" dirty="0">
                <a:solidFill>
                  <a:schemeClr val="bg1"/>
                </a:solidFill>
              </a:rPr>
              <a:t>, є </a:t>
            </a:r>
            <a:r>
              <a:rPr lang="ru-RU" sz="2400" dirty="0" err="1">
                <a:solidFill>
                  <a:schemeClr val="bg1"/>
                </a:solidFill>
              </a:rPr>
              <a:t>гарним</a:t>
            </a:r>
            <a:r>
              <a:rPr lang="ru-RU" sz="2400" dirty="0">
                <a:solidFill>
                  <a:schemeClr val="bg1"/>
                </a:solidFill>
              </a:rPr>
              <a:t> медоносом та </a:t>
            </a:r>
            <a:r>
              <a:rPr lang="ru-RU" sz="2400" dirty="0" err="1">
                <a:solidFill>
                  <a:schemeClr val="bg1"/>
                </a:solidFill>
              </a:rPr>
              <a:t>багатим</a:t>
            </a:r>
            <a:r>
              <a:rPr lang="ru-RU" sz="2400" dirty="0">
                <a:solidFill>
                  <a:schemeClr val="bg1"/>
                </a:solidFill>
              </a:rPr>
              <a:t> на </a:t>
            </a:r>
            <a:r>
              <a:rPr lang="ru-RU" sz="2400" dirty="0" err="1">
                <a:solidFill>
                  <a:schemeClr val="bg1"/>
                </a:solidFill>
              </a:rPr>
              <a:t>вітаміни</a:t>
            </a:r>
            <a:r>
              <a:rPr lang="ru-RU" sz="2400" dirty="0">
                <a:solidFill>
                  <a:schemeClr val="bg1"/>
                </a:solidFill>
              </a:rPr>
              <a:t>. </a:t>
            </a:r>
            <a:r>
              <a:rPr lang="ru-RU" sz="2400" dirty="0" err="1">
                <a:solidFill>
                  <a:schemeClr val="bg1"/>
                </a:solidFill>
              </a:rPr>
              <a:t>Багато</a:t>
            </a:r>
            <a:r>
              <a:rPr lang="ru-RU" sz="2400" dirty="0">
                <a:solidFill>
                  <a:schemeClr val="bg1"/>
                </a:solidFill>
              </a:rPr>
              <a:t> </a:t>
            </a:r>
            <a:r>
              <a:rPr lang="ru-RU" sz="2400" dirty="0" err="1">
                <a:solidFill>
                  <a:schemeClr val="bg1"/>
                </a:solidFill>
              </a:rPr>
              <a:t>поетів</a:t>
            </a:r>
            <a:r>
              <a:rPr lang="ru-RU" sz="2400" dirty="0">
                <a:solidFill>
                  <a:schemeClr val="bg1"/>
                </a:solidFill>
              </a:rPr>
              <a:t> </a:t>
            </a:r>
            <a:r>
              <a:rPr lang="ru-RU" sz="2400" dirty="0" err="1">
                <a:solidFill>
                  <a:schemeClr val="bg1"/>
                </a:solidFill>
              </a:rPr>
              <a:t>присвятили</a:t>
            </a:r>
            <a:r>
              <a:rPr lang="ru-RU" sz="2400" dirty="0">
                <a:solidFill>
                  <a:schemeClr val="bg1"/>
                </a:solidFill>
              </a:rPr>
              <a:t> </a:t>
            </a:r>
            <a:r>
              <a:rPr lang="ru-RU" sz="2400" dirty="0" err="1">
                <a:solidFill>
                  <a:schemeClr val="bg1"/>
                </a:solidFill>
              </a:rPr>
              <a:t>йому</a:t>
            </a:r>
            <a:r>
              <a:rPr lang="ru-RU" sz="2400" dirty="0">
                <a:solidFill>
                  <a:schemeClr val="bg1"/>
                </a:solidFill>
              </a:rPr>
              <a:t> </a:t>
            </a:r>
            <a:r>
              <a:rPr lang="ru-RU" sz="2400" dirty="0" err="1">
                <a:solidFill>
                  <a:schemeClr val="bg1"/>
                </a:solidFill>
              </a:rPr>
              <a:t>натхненні</a:t>
            </a:r>
            <a:r>
              <a:rPr lang="ru-RU" sz="2400" dirty="0">
                <a:solidFill>
                  <a:schemeClr val="bg1"/>
                </a:solidFill>
              </a:rPr>
              <a:t> рядки</a:t>
            </a:r>
            <a:r>
              <a:rPr lang="ru-RU" sz="2400" dirty="0" smtClean="0">
                <a:solidFill>
                  <a:schemeClr val="bg1"/>
                </a:solidFill>
              </a:rPr>
              <a:t>.</a:t>
            </a:r>
          </a:p>
          <a:p>
            <a:pPr marL="0" indent="0">
              <a:buNone/>
            </a:pPr>
            <a:r>
              <a:rPr lang="ru-RU" sz="2400" dirty="0" err="1">
                <a:solidFill>
                  <a:schemeClr val="bg1"/>
                </a:solidFill>
              </a:rPr>
              <a:t>Квітконоси</a:t>
            </a:r>
            <a:r>
              <a:rPr lang="ru-RU" sz="2400" dirty="0">
                <a:solidFill>
                  <a:schemeClr val="bg1"/>
                </a:solidFill>
              </a:rPr>
              <a:t> </a:t>
            </a:r>
            <a:r>
              <a:rPr lang="ru-RU" sz="2400" dirty="0" err="1">
                <a:solidFill>
                  <a:schemeClr val="bg1"/>
                </a:solidFill>
              </a:rPr>
              <a:t>можуть</a:t>
            </a:r>
            <a:r>
              <a:rPr lang="ru-RU" sz="2400" dirty="0">
                <a:solidFill>
                  <a:schemeClr val="bg1"/>
                </a:solidFill>
              </a:rPr>
              <a:t> </a:t>
            </a:r>
            <a:r>
              <a:rPr lang="ru-RU" sz="2400" dirty="0" err="1">
                <a:solidFill>
                  <a:schemeClr val="bg1"/>
                </a:solidFill>
              </a:rPr>
              <a:t>досягати</a:t>
            </a:r>
            <a:r>
              <a:rPr lang="ru-RU" sz="2400" dirty="0">
                <a:solidFill>
                  <a:schemeClr val="bg1"/>
                </a:solidFill>
              </a:rPr>
              <a:t> </a:t>
            </a:r>
            <a:r>
              <a:rPr lang="ru-RU" sz="2400" dirty="0" err="1">
                <a:solidFill>
                  <a:schemeClr val="bg1"/>
                </a:solidFill>
              </a:rPr>
              <a:t>висоти</a:t>
            </a:r>
            <a:r>
              <a:rPr lang="ru-RU" sz="2400" dirty="0">
                <a:solidFill>
                  <a:schemeClr val="bg1"/>
                </a:solidFill>
              </a:rPr>
              <a:t> до 80 </a:t>
            </a:r>
            <a:r>
              <a:rPr lang="ru-RU" sz="2400" dirty="0" smtClean="0">
                <a:solidFill>
                  <a:schemeClr val="bg1"/>
                </a:solidFill>
              </a:rPr>
              <a:t>см. </a:t>
            </a:r>
          </a:p>
          <a:p>
            <a:pPr marL="0" indent="0">
              <a:buNone/>
            </a:pPr>
            <a:r>
              <a:rPr lang="ru-RU" sz="2400" dirty="0" smtClean="0">
                <a:solidFill>
                  <a:schemeClr val="bg1"/>
                </a:solidFill>
              </a:rPr>
              <a:t>Уже </a:t>
            </a:r>
            <a:r>
              <a:rPr lang="ru-RU" sz="2400" dirty="0">
                <a:solidFill>
                  <a:schemeClr val="bg1"/>
                </a:solidFill>
              </a:rPr>
              <a:t>давно </a:t>
            </a:r>
            <a:r>
              <a:rPr lang="ru-RU" sz="2400" dirty="0" err="1">
                <a:solidFill>
                  <a:schemeClr val="bg1"/>
                </a:solidFill>
              </a:rPr>
              <a:t>первоцвіт</a:t>
            </a:r>
            <a:r>
              <a:rPr lang="ru-RU" sz="2400" dirty="0">
                <a:solidFill>
                  <a:schemeClr val="bg1"/>
                </a:solidFill>
              </a:rPr>
              <a:t> є </a:t>
            </a:r>
            <a:r>
              <a:rPr lang="ru-RU" sz="2400" dirty="0" smtClean="0">
                <a:solidFill>
                  <a:schemeClr val="bg1"/>
                </a:solidFill>
              </a:rPr>
              <a:t>як декоративною, </a:t>
            </a:r>
            <a:r>
              <a:rPr lang="ru-RU" sz="2400" dirty="0">
                <a:solidFill>
                  <a:schemeClr val="bg1"/>
                </a:solidFill>
              </a:rPr>
              <a:t>так і </a:t>
            </a:r>
            <a:r>
              <a:rPr lang="ru-RU" sz="2400" dirty="0" err="1" smtClean="0">
                <a:solidFill>
                  <a:schemeClr val="bg1"/>
                </a:solidFill>
              </a:rPr>
              <a:t>лікувальною</a:t>
            </a:r>
            <a:r>
              <a:rPr lang="ru-RU" sz="2400" dirty="0" smtClean="0">
                <a:solidFill>
                  <a:schemeClr val="bg1"/>
                </a:solidFill>
              </a:rPr>
              <a:t> </a:t>
            </a:r>
            <a:r>
              <a:rPr lang="ru-RU" sz="2400" dirty="0" err="1" smtClean="0">
                <a:solidFill>
                  <a:schemeClr val="bg1"/>
                </a:solidFill>
              </a:rPr>
              <a:t>рослиною</a:t>
            </a:r>
            <a:r>
              <a:rPr lang="ru-RU" sz="2400" dirty="0" smtClean="0">
                <a:solidFill>
                  <a:schemeClr val="bg1"/>
                </a:solidFill>
              </a:rPr>
              <a:t>.</a:t>
            </a:r>
            <a:endParaRPr lang="ru-RU" sz="2400" dirty="0">
              <a:solidFill>
                <a:schemeClr val="bg1"/>
              </a:solidFill>
            </a:endParaRPr>
          </a:p>
        </p:txBody>
      </p:sp>
    </p:spTree>
    <p:extLst>
      <p:ext uri="{BB962C8B-B14F-4D97-AF65-F5344CB8AC3E}">
        <p14:creationId xmlns:p14="http://schemas.microsoft.com/office/powerpoint/2010/main" val="9891093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sz="half" idx="2"/>
          </p:nvPr>
        </p:nvSpPr>
        <p:spPr>
          <a:xfrm>
            <a:off x="4648200" y="980728"/>
            <a:ext cx="4038600" cy="5145435"/>
          </a:xfrm>
        </p:spPr>
        <p:txBody>
          <a:bodyPr>
            <a:noAutofit/>
          </a:bodyPr>
          <a:lstStyle/>
          <a:p>
            <a:pPr marL="0" indent="0">
              <a:buNone/>
            </a:pPr>
            <a:r>
              <a:rPr lang="ru-RU" sz="1800" dirty="0">
                <a:solidFill>
                  <a:schemeClr val="bg1"/>
                </a:solidFill>
              </a:rPr>
              <a:t>На початку </a:t>
            </a:r>
            <a:r>
              <a:rPr lang="ru-RU" sz="1800" dirty="0" err="1">
                <a:solidFill>
                  <a:schemeClr val="bg1"/>
                </a:solidFill>
              </a:rPr>
              <a:t>березня</a:t>
            </a:r>
            <a:r>
              <a:rPr lang="ru-RU" sz="1800" dirty="0">
                <a:solidFill>
                  <a:schemeClr val="bg1"/>
                </a:solidFill>
              </a:rPr>
              <a:t>, коли в </a:t>
            </a:r>
            <a:r>
              <a:rPr lang="ru-RU" sz="1800" dirty="0" err="1">
                <a:solidFill>
                  <a:schemeClr val="bg1"/>
                </a:solidFill>
              </a:rPr>
              <a:t>Прикарпатті</a:t>
            </a:r>
            <a:r>
              <a:rPr lang="ru-RU" sz="1800" dirty="0">
                <a:solidFill>
                  <a:schemeClr val="bg1"/>
                </a:solidFill>
              </a:rPr>
              <a:t> </a:t>
            </a:r>
            <a:r>
              <a:rPr lang="ru-RU" sz="1800" dirty="0" err="1">
                <a:solidFill>
                  <a:schemeClr val="bg1"/>
                </a:solidFill>
              </a:rPr>
              <a:t>ще</a:t>
            </a:r>
            <a:r>
              <a:rPr lang="ru-RU" sz="1800" dirty="0">
                <a:solidFill>
                  <a:schemeClr val="bg1"/>
                </a:solidFill>
              </a:rPr>
              <a:t> </a:t>
            </a:r>
            <a:r>
              <a:rPr lang="ru-RU" sz="1800" dirty="0" err="1">
                <a:solidFill>
                  <a:schemeClr val="bg1"/>
                </a:solidFill>
              </a:rPr>
              <a:t>лежить</a:t>
            </a:r>
            <a:r>
              <a:rPr lang="ru-RU" sz="1800" dirty="0">
                <a:solidFill>
                  <a:schemeClr val="bg1"/>
                </a:solidFill>
              </a:rPr>
              <a:t> </a:t>
            </a:r>
            <a:r>
              <a:rPr lang="ru-RU" sz="1800" dirty="0" err="1">
                <a:solidFill>
                  <a:schemeClr val="bg1"/>
                </a:solidFill>
              </a:rPr>
              <a:t>сніг</a:t>
            </a:r>
            <a:r>
              <a:rPr lang="ru-RU" sz="1800" dirty="0">
                <a:solidFill>
                  <a:schemeClr val="bg1"/>
                </a:solidFill>
              </a:rPr>
              <a:t>, у </a:t>
            </a:r>
            <a:r>
              <a:rPr lang="ru-RU" sz="1800" dirty="0" err="1">
                <a:solidFill>
                  <a:schemeClr val="bg1"/>
                </a:solidFill>
              </a:rPr>
              <a:t>Закарпатті</a:t>
            </a:r>
            <a:r>
              <a:rPr lang="ru-RU" sz="1800" dirty="0">
                <a:solidFill>
                  <a:schemeClr val="bg1"/>
                </a:solidFill>
              </a:rPr>
              <a:t> </a:t>
            </a:r>
            <a:r>
              <a:rPr lang="ru-RU" sz="1800" dirty="0" err="1">
                <a:solidFill>
                  <a:schemeClr val="bg1"/>
                </a:solidFill>
              </a:rPr>
              <a:t>вже</a:t>
            </a:r>
            <a:r>
              <a:rPr lang="ru-RU" sz="1800" dirty="0">
                <a:solidFill>
                  <a:schemeClr val="bg1"/>
                </a:solidFill>
              </a:rPr>
              <a:t> </a:t>
            </a:r>
            <a:r>
              <a:rPr lang="ru-RU" sz="1800" dirty="0" err="1">
                <a:solidFill>
                  <a:schemeClr val="bg1"/>
                </a:solidFill>
              </a:rPr>
              <a:t>неподільно</a:t>
            </a:r>
            <a:r>
              <a:rPr lang="ru-RU" sz="1800" dirty="0">
                <a:solidFill>
                  <a:schemeClr val="bg1"/>
                </a:solidFill>
              </a:rPr>
              <a:t> </a:t>
            </a:r>
            <a:r>
              <a:rPr lang="ru-RU" sz="1800" dirty="0" err="1">
                <a:solidFill>
                  <a:schemeClr val="bg1"/>
                </a:solidFill>
              </a:rPr>
              <a:t>панує</a:t>
            </a:r>
            <a:r>
              <a:rPr lang="ru-RU" sz="1800" dirty="0">
                <a:solidFill>
                  <a:schemeClr val="bg1"/>
                </a:solidFill>
              </a:rPr>
              <a:t> </a:t>
            </a:r>
            <a:r>
              <a:rPr lang="ru-RU" sz="1800" dirty="0" err="1">
                <a:solidFill>
                  <a:schemeClr val="bg1"/>
                </a:solidFill>
              </a:rPr>
              <a:t>сонячна</a:t>
            </a:r>
            <a:r>
              <a:rPr lang="ru-RU" sz="1800" dirty="0">
                <a:solidFill>
                  <a:schemeClr val="bg1"/>
                </a:solidFill>
              </a:rPr>
              <a:t> тепла весна, луки </a:t>
            </a:r>
            <a:r>
              <a:rPr lang="ru-RU" sz="1800" dirty="0" err="1">
                <a:solidFill>
                  <a:schemeClr val="bg1"/>
                </a:solidFill>
              </a:rPr>
              <a:t>вкриваються</a:t>
            </a:r>
            <a:r>
              <a:rPr lang="ru-RU" sz="1800" dirty="0">
                <a:solidFill>
                  <a:schemeClr val="bg1"/>
                </a:solidFill>
              </a:rPr>
              <a:t> </a:t>
            </a:r>
            <a:r>
              <a:rPr lang="ru-RU" sz="1800" dirty="0" err="1">
                <a:solidFill>
                  <a:schemeClr val="bg1"/>
                </a:solidFill>
              </a:rPr>
              <a:t>чарівними</a:t>
            </a:r>
            <a:r>
              <a:rPr lang="ru-RU" sz="1800" dirty="0">
                <a:solidFill>
                  <a:schemeClr val="bg1"/>
                </a:solidFill>
              </a:rPr>
              <a:t> </a:t>
            </a:r>
            <a:r>
              <a:rPr lang="ru-RU" sz="1800" dirty="0" err="1">
                <a:solidFill>
                  <a:schemeClr val="bg1"/>
                </a:solidFill>
              </a:rPr>
              <a:t>білоквітими</a:t>
            </a:r>
            <a:r>
              <a:rPr lang="ru-RU" sz="1800" dirty="0">
                <a:solidFill>
                  <a:schemeClr val="bg1"/>
                </a:solidFill>
              </a:rPr>
              <a:t> </a:t>
            </a:r>
            <a:r>
              <a:rPr lang="ru-RU" sz="1800" dirty="0" err="1">
                <a:solidFill>
                  <a:schemeClr val="bg1"/>
                </a:solidFill>
              </a:rPr>
              <a:t>вишиванками</a:t>
            </a:r>
            <a:r>
              <a:rPr lang="ru-RU" sz="1800" dirty="0">
                <a:solidFill>
                  <a:schemeClr val="bg1"/>
                </a:solidFill>
              </a:rPr>
              <a:t> — </a:t>
            </a:r>
            <a:r>
              <a:rPr lang="ru-RU" sz="1800" dirty="0" err="1">
                <a:solidFill>
                  <a:schemeClr val="bg1"/>
                </a:solidFill>
              </a:rPr>
              <a:t>це</a:t>
            </a:r>
            <a:r>
              <a:rPr lang="ru-RU" sz="1800" dirty="0">
                <a:solidFill>
                  <a:schemeClr val="bg1"/>
                </a:solidFill>
              </a:rPr>
              <a:t> </a:t>
            </a:r>
            <a:r>
              <a:rPr lang="ru-RU" sz="1800" dirty="0" err="1">
                <a:solidFill>
                  <a:schemeClr val="bg1"/>
                </a:solidFill>
              </a:rPr>
              <a:t>розквітає</a:t>
            </a:r>
            <a:r>
              <a:rPr lang="ru-RU" sz="1800" dirty="0">
                <a:solidFill>
                  <a:schemeClr val="bg1"/>
                </a:solidFill>
              </a:rPr>
              <a:t> </a:t>
            </a:r>
            <a:r>
              <a:rPr lang="ru-RU" sz="1800" dirty="0" err="1">
                <a:solidFill>
                  <a:schemeClr val="bg1"/>
                </a:solidFill>
              </a:rPr>
              <a:t>білоцвіт</a:t>
            </a:r>
            <a:r>
              <a:rPr lang="ru-RU" sz="1800" dirty="0">
                <a:solidFill>
                  <a:schemeClr val="bg1"/>
                </a:solidFill>
              </a:rPr>
              <a:t>. </a:t>
            </a:r>
            <a:r>
              <a:rPr lang="ru-RU" sz="1800" dirty="0" err="1">
                <a:solidFill>
                  <a:schemeClr val="bg1"/>
                </a:solidFill>
              </a:rPr>
              <a:t>Своїми</a:t>
            </a:r>
            <a:r>
              <a:rPr lang="ru-RU" sz="1800" dirty="0">
                <a:solidFill>
                  <a:schemeClr val="bg1"/>
                </a:solidFill>
              </a:rPr>
              <a:t> </a:t>
            </a:r>
            <a:r>
              <a:rPr lang="ru-RU" sz="1800" dirty="0" err="1">
                <a:solidFill>
                  <a:schemeClr val="bg1"/>
                </a:solidFill>
              </a:rPr>
              <a:t>квітами</a:t>
            </a:r>
            <a:r>
              <a:rPr lang="ru-RU" sz="1800" dirty="0">
                <a:solidFill>
                  <a:schemeClr val="bg1"/>
                </a:solidFill>
              </a:rPr>
              <a:t> </a:t>
            </a:r>
            <a:r>
              <a:rPr lang="ru-RU" sz="1800" dirty="0" err="1">
                <a:solidFill>
                  <a:schemeClr val="bg1"/>
                </a:solidFill>
              </a:rPr>
              <a:t>рослина</a:t>
            </a:r>
            <a:r>
              <a:rPr lang="ru-RU" sz="1800" dirty="0">
                <a:solidFill>
                  <a:schemeClr val="bg1"/>
                </a:solidFill>
              </a:rPr>
              <a:t> </a:t>
            </a:r>
            <a:r>
              <a:rPr lang="ru-RU" sz="1800" dirty="0" err="1">
                <a:solidFill>
                  <a:schemeClr val="bg1"/>
                </a:solidFill>
              </a:rPr>
              <a:t>дещо</a:t>
            </a:r>
            <a:r>
              <a:rPr lang="ru-RU" sz="1800" dirty="0">
                <a:solidFill>
                  <a:schemeClr val="bg1"/>
                </a:solidFill>
              </a:rPr>
              <a:t> схожа на </a:t>
            </a:r>
            <a:r>
              <a:rPr lang="ru-RU" sz="1800" dirty="0" err="1">
                <a:solidFill>
                  <a:schemeClr val="bg1"/>
                </a:solidFill>
              </a:rPr>
              <a:t>підсніжник</a:t>
            </a:r>
            <a:r>
              <a:rPr lang="ru-RU" sz="1800" dirty="0">
                <a:solidFill>
                  <a:schemeClr val="bg1"/>
                </a:solidFill>
              </a:rPr>
              <a:t>. </a:t>
            </a:r>
            <a:endParaRPr lang="ru-RU" sz="1800" dirty="0" smtClean="0">
              <a:solidFill>
                <a:schemeClr val="bg1"/>
              </a:solidFill>
            </a:endParaRPr>
          </a:p>
          <a:p>
            <a:pPr marL="0" indent="0">
              <a:buNone/>
            </a:pPr>
            <a:r>
              <a:rPr lang="ru-RU" sz="1800" dirty="0" smtClean="0">
                <a:solidFill>
                  <a:schemeClr val="bg1"/>
                </a:solidFill>
              </a:rPr>
              <a:t>З </a:t>
            </a:r>
            <a:r>
              <a:rPr lang="ru-RU" sz="1800" dirty="0">
                <a:solidFill>
                  <a:schemeClr val="bg1"/>
                </a:solidFill>
              </a:rPr>
              <a:t>пазухи листка на </a:t>
            </a:r>
            <a:r>
              <a:rPr lang="ru-RU" sz="1800" dirty="0" err="1">
                <a:solidFill>
                  <a:schemeClr val="bg1"/>
                </a:solidFill>
              </a:rPr>
              <a:t>квітконіжках</a:t>
            </a:r>
            <a:r>
              <a:rPr lang="ru-RU" sz="1800" dirty="0">
                <a:solidFill>
                  <a:schemeClr val="bg1"/>
                </a:solidFill>
              </a:rPr>
              <a:t> </a:t>
            </a:r>
            <a:r>
              <a:rPr lang="ru-RU" sz="1800" dirty="0" err="1">
                <a:solidFill>
                  <a:schemeClr val="bg1"/>
                </a:solidFill>
              </a:rPr>
              <a:t>звисають</a:t>
            </a:r>
            <a:r>
              <a:rPr lang="ru-RU" sz="1800" dirty="0">
                <a:solidFill>
                  <a:schemeClr val="bg1"/>
                </a:solidFill>
              </a:rPr>
              <a:t> одна-</a:t>
            </a:r>
            <a:r>
              <a:rPr lang="ru-RU" sz="1800" dirty="0" err="1">
                <a:solidFill>
                  <a:schemeClr val="bg1"/>
                </a:solidFill>
              </a:rPr>
              <a:t>дві</a:t>
            </a:r>
            <a:r>
              <a:rPr lang="ru-RU" sz="1800" dirty="0">
                <a:solidFill>
                  <a:schemeClr val="bg1"/>
                </a:solidFill>
              </a:rPr>
              <a:t> </a:t>
            </a:r>
            <a:r>
              <a:rPr lang="ru-RU" sz="1800" dirty="0" err="1">
                <a:solidFill>
                  <a:schemeClr val="bg1"/>
                </a:solidFill>
              </a:rPr>
              <a:t>тендітні</a:t>
            </a:r>
            <a:r>
              <a:rPr lang="ru-RU" sz="1800" dirty="0">
                <a:solidFill>
                  <a:schemeClr val="bg1"/>
                </a:solidFill>
              </a:rPr>
              <a:t> </a:t>
            </a:r>
            <a:r>
              <a:rPr lang="ru-RU" sz="1800" dirty="0" err="1">
                <a:solidFill>
                  <a:schemeClr val="bg1"/>
                </a:solidFill>
              </a:rPr>
              <a:t>запашні</a:t>
            </a:r>
            <a:r>
              <a:rPr lang="ru-RU" sz="1800" dirty="0">
                <a:solidFill>
                  <a:schemeClr val="bg1"/>
                </a:solidFill>
              </a:rPr>
              <a:t> </a:t>
            </a:r>
            <a:r>
              <a:rPr lang="ru-RU" sz="1800" dirty="0" err="1">
                <a:solidFill>
                  <a:schemeClr val="bg1"/>
                </a:solidFill>
              </a:rPr>
              <a:t>чарівні</a:t>
            </a:r>
            <a:r>
              <a:rPr lang="ru-RU" sz="1800" dirty="0">
                <a:solidFill>
                  <a:schemeClr val="bg1"/>
                </a:solidFill>
              </a:rPr>
              <a:t> </a:t>
            </a:r>
            <a:r>
              <a:rPr lang="ru-RU" sz="1800" dirty="0" err="1">
                <a:solidFill>
                  <a:schemeClr val="bg1"/>
                </a:solidFill>
              </a:rPr>
              <a:t>квіточки</a:t>
            </a:r>
            <a:r>
              <a:rPr lang="ru-RU" sz="1800" dirty="0">
                <a:solidFill>
                  <a:schemeClr val="bg1"/>
                </a:solidFill>
              </a:rPr>
              <a:t> </a:t>
            </a:r>
            <a:r>
              <a:rPr lang="ru-RU" sz="1800" dirty="0" err="1">
                <a:solidFill>
                  <a:schemeClr val="bg1"/>
                </a:solidFill>
              </a:rPr>
              <a:t>дзвоникоподібно-кулястої</a:t>
            </a:r>
            <a:r>
              <a:rPr lang="ru-RU" sz="1800" dirty="0">
                <a:solidFill>
                  <a:schemeClr val="bg1"/>
                </a:solidFill>
              </a:rPr>
              <a:t> </a:t>
            </a:r>
            <a:r>
              <a:rPr lang="ru-RU" sz="1800" dirty="0" err="1">
                <a:solidFill>
                  <a:schemeClr val="bg1"/>
                </a:solidFill>
              </a:rPr>
              <a:t>форми</a:t>
            </a:r>
            <a:r>
              <a:rPr lang="ru-RU" sz="1800" dirty="0">
                <a:solidFill>
                  <a:schemeClr val="bg1"/>
                </a:solidFill>
              </a:rPr>
              <a:t> з </a:t>
            </a:r>
            <a:r>
              <a:rPr lang="ru-RU" sz="1800" dirty="0" err="1">
                <a:solidFill>
                  <a:schemeClr val="bg1"/>
                </a:solidFill>
              </a:rPr>
              <a:t>шістьма</a:t>
            </a:r>
            <a:r>
              <a:rPr lang="ru-RU" sz="1800" dirty="0">
                <a:solidFill>
                  <a:schemeClr val="bg1"/>
                </a:solidFill>
              </a:rPr>
              <a:t> </a:t>
            </a:r>
            <a:r>
              <a:rPr lang="ru-RU" sz="1800" dirty="0" err="1">
                <a:solidFill>
                  <a:schemeClr val="bg1"/>
                </a:solidFill>
              </a:rPr>
              <a:t>сніжнобілими</a:t>
            </a:r>
            <a:r>
              <a:rPr lang="ru-RU" sz="1800" dirty="0">
                <a:solidFill>
                  <a:schemeClr val="bg1"/>
                </a:solidFill>
              </a:rPr>
              <a:t> </a:t>
            </a:r>
            <a:r>
              <a:rPr lang="ru-RU" sz="1800" dirty="0" err="1">
                <a:solidFill>
                  <a:schemeClr val="bg1"/>
                </a:solidFill>
              </a:rPr>
              <a:t>пелюстками</a:t>
            </a:r>
            <a:r>
              <a:rPr lang="ru-RU" sz="1800" dirty="0">
                <a:solidFill>
                  <a:schemeClr val="bg1"/>
                </a:solidFill>
              </a:rPr>
              <a:t>. На </a:t>
            </a:r>
            <a:r>
              <a:rPr lang="ru-RU" sz="1800" dirty="0" err="1">
                <a:solidFill>
                  <a:schemeClr val="bg1"/>
                </a:solidFill>
              </a:rPr>
              <a:t>дещо</a:t>
            </a:r>
            <a:r>
              <a:rPr lang="ru-RU" sz="1800" dirty="0">
                <a:solidFill>
                  <a:schemeClr val="bg1"/>
                </a:solidFill>
              </a:rPr>
              <a:t> </a:t>
            </a:r>
            <a:r>
              <a:rPr lang="ru-RU" sz="1800" dirty="0" err="1">
                <a:solidFill>
                  <a:schemeClr val="bg1"/>
                </a:solidFill>
              </a:rPr>
              <a:t>загострених</a:t>
            </a:r>
            <a:r>
              <a:rPr lang="ru-RU" sz="1800" dirty="0">
                <a:solidFill>
                  <a:schemeClr val="bg1"/>
                </a:solidFill>
              </a:rPr>
              <a:t> </a:t>
            </a:r>
            <a:r>
              <a:rPr lang="ru-RU" sz="1800" dirty="0" err="1">
                <a:solidFill>
                  <a:schemeClr val="bg1"/>
                </a:solidFill>
              </a:rPr>
              <a:t>кінчиках</a:t>
            </a:r>
            <a:r>
              <a:rPr lang="ru-RU" sz="1800" dirty="0">
                <a:solidFill>
                  <a:schemeClr val="bg1"/>
                </a:solidFill>
              </a:rPr>
              <a:t> </a:t>
            </a:r>
            <a:r>
              <a:rPr lang="ru-RU" sz="1800" dirty="0" err="1">
                <a:solidFill>
                  <a:schemeClr val="bg1"/>
                </a:solidFill>
              </a:rPr>
              <a:t>пелюсток</a:t>
            </a:r>
            <a:r>
              <a:rPr lang="ru-RU" sz="1800" dirty="0">
                <a:solidFill>
                  <a:schemeClr val="bg1"/>
                </a:solidFill>
              </a:rPr>
              <a:t> </a:t>
            </a:r>
            <a:r>
              <a:rPr lang="ru-RU" sz="1800" dirty="0" err="1">
                <a:solidFill>
                  <a:schemeClr val="bg1"/>
                </a:solidFill>
              </a:rPr>
              <a:t>знаходяться</a:t>
            </a:r>
            <a:r>
              <a:rPr lang="ru-RU" sz="1800" dirty="0">
                <a:solidFill>
                  <a:schemeClr val="bg1"/>
                </a:solidFill>
              </a:rPr>
              <a:t> </a:t>
            </a:r>
            <a:r>
              <a:rPr lang="ru-RU" sz="1800" dirty="0" err="1">
                <a:solidFill>
                  <a:schemeClr val="bg1"/>
                </a:solidFill>
              </a:rPr>
              <a:t>жовтувато-зеленуваті</a:t>
            </a:r>
            <a:r>
              <a:rPr lang="ru-RU" sz="1800" dirty="0">
                <a:solidFill>
                  <a:schemeClr val="bg1"/>
                </a:solidFill>
              </a:rPr>
              <a:t> </a:t>
            </a:r>
            <a:r>
              <a:rPr lang="ru-RU" sz="1800" dirty="0" err="1">
                <a:solidFill>
                  <a:schemeClr val="bg1"/>
                </a:solidFill>
              </a:rPr>
              <a:t>або</a:t>
            </a:r>
            <a:r>
              <a:rPr lang="ru-RU" sz="1800" dirty="0">
                <a:solidFill>
                  <a:schemeClr val="bg1"/>
                </a:solidFill>
              </a:rPr>
              <a:t> </a:t>
            </a:r>
            <a:r>
              <a:rPr lang="ru-RU" sz="1800" dirty="0" err="1">
                <a:solidFill>
                  <a:schemeClr val="bg1"/>
                </a:solidFill>
              </a:rPr>
              <a:t>жовті</a:t>
            </a:r>
            <a:r>
              <a:rPr lang="ru-RU" sz="1800" dirty="0">
                <a:solidFill>
                  <a:schemeClr val="bg1"/>
                </a:solidFill>
              </a:rPr>
              <a:t> </a:t>
            </a:r>
            <a:r>
              <a:rPr lang="ru-RU" sz="1800" dirty="0" err="1">
                <a:solidFill>
                  <a:schemeClr val="bg1"/>
                </a:solidFill>
              </a:rPr>
              <a:t>плями</a:t>
            </a:r>
            <a:r>
              <a:rPr lang="ru-RU" sz="1800" dirty="0">
                <a:solidFill>
                  <a:schemeClr val="bg1"/>
                </a:solidFill>
              </a:rPr>
              <a:t>, </a:t>
            </a:r>
            <a:r>
              <a:rPr lang="ru-RU" sz="1800" dirty="0" err="1">
                <a:solidFill>
                  <a:schemeClr val="bg1"/>
                </a:solidFill>
              </a:rPr>
              <a:t>ніби</a:t>
            </a:r>
            <a:r>
              <a:rPr lang="ru-RU" sz="1800" dirty="0">
                <a:solidFill>
                  <a:schemeClr val="bg1"/>
                </a:solidFill>
              </a:rPr>
              <a:t> </a:t>
            </a:r>
            <a:r>
              <a:rPr lang="ru-RU" sz="1800" dirty="0" err="1">
                <a:solidFill>
                  <a:schemeClr val="bg1"/>
                </a:solidFill>
              </a:rPr>
              <a:t>кожна</a:t>
            </a:r>
            <a:r>
              <a:rPr lang="ru-RU" sz="1800" dirty="0">
                <a:solidFill>
                  <a:schemeClr val="bg1"/>
                </a:solidFill>
              </a:rPr>
              <a:t> </a:t>
            </a:r>
            <a:r>
              <a:rPr lang="ru-RU" sz="1800" dirty="0" err="1">
                <a:solidFill>
                  <a:schemeClr val="bg1"/>
                </a:solidFill>
              </a:rPr>
              <a:t>квіточка</a:t>
            </a:r>
            <a:r>
              <a:rPr lang="ru-RU" sz="1800" dirty="0">
                <a:solidFill>
                  <a:schemeClr val="bg1"/>
                </a:solidFill>
              </a:rPr>
              <a:t> </a:t>
            </a:r>
            <a:r>
              <a:rPr lang="ru-RU" sz="1800" dirty="0" err="1">
                <a:solidFill>
                  <a:schemeClr val="bg1"/>
                </a:solidFill>
              </a:rPr>
              <a:t>розмальована</a:t>
            </a:r>
            <a:r>
              <a:rPr lang="ru-RU" sz="1800" dirty="0">
                <a:solidFill>
                  <a:schemeClr val="bg1"/>
                </a:solidFill>
              </a:rPr>
              <a:t> рукою </a:t>
            </a:r>
            <a:r>
              <a:rPr lang="ru-RU" sz="1800" dirty="0" err="1">
                <a:solidFill>
                  <a:schemeClr val="bg1"/>
                </a:solidFill>
              </a:rPr>
              <a:t>вмілого</a:t>
            </a:r>
            <a:r>
              <a:rPr lang="ru-RU" sz="1800" dirty="0">
                <a:solidFill>
                  <a:schemeClr val="bg1"/>
                </a:solidFill>
              </a:rPr>
              <a:t> художника.</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07721"/>
            <a:ext cx="4212958" cy="3082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3038204" y="0"/>
            <a:ext cx="4444230" cy="715581"/>
          </a:xfrm>
          <a:prstGeom prst="rect">
            <a:avLst/>
          </a:prstGeom>
        </p:spPr>
        <p:txBody>
          <a:bodyPr wrap="none">
            <a:spAutoFit/>
          </a:bodyPr>
          <a:lstStyle/>
          <a:p>
            <a:pPr defTabSz="457200"/>
            <a:r>
              <a:rPr lang="uk-UA" sz="4050" b="1" i="1" dirty="0" smtClean="0">
                <a:solidFill>
                  <a:srgbClr val="CCFF66"/>
                </a:solidFill>
              </a:rPr>
              <a:t>Білоцвіт весняний</a:t>
            </a:r>
            <a:endParaRPr lang="uk-UA" sz="4050" b="1" i="1" dirty="0">
              <a:solidFill>
                <a:srgbClr val="CCFF66"/>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4437112"/>
            <a:ext cx="2703190" cy="1977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649741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lvl="0" defTabSz="457200">
              <a:spcBef>
                <a:spcPts val="0"/>
              </a:spcBef>
            </a:pPr>
            <a:r>
              <a:rPr lang="uk-UA" sz="4050" b="1" i="1" dirty="0" smtClean="0">
                <a:solidFill>
                  <a:srgbClr val="CCFF66"/>
                </a:solidFill>
                <a:ea typeface="+mn-ea"/>
                <a:cs typeface="+mn-cs"/>
              </a:rPr>
              <a:t>Ряст</a:t>
            </a:r>
            <a:endParaRPr lang="uk-UA" sz="4050" b="1" i="1" dirty="0">
              <a:solidFill>
                <a:srgbClr val="CCFF66"/>
              </a:solidFill>
              <a:ea typeface="+mn-ea"/>
              <a:cs typeface="+mn-cs"/>
            </a:endParaRPr>
          </a:p>
        </p:txBody>
      </p:sp>
      <p:sp>
        <p:nvSpPr>
          <p:cNvPr id="6" name="Объект 5"/>
          <p:cNvSpPr>
            <a:spLocks noGrp="1"/>
          </p:cNvSpPr>
          <p:nvPr>
            <p:ph sz="quarter" idx="4"/>
          </p:nvPr>
        </p:nvSpPr>
        <p:spPr>
          <a:xfrm>
            <a:off x="3995936" y="1124744"/>
            <a:ext cx="4402832" cy="4785395"/>
          </a:xfrm>
        </p:spPr>
        <p:txBody>
          <a:bodyPr>
            <a:noAutofit/>
          </a:bodyPr>
          <a:lstStyle/>
          <a:p>
            <a:pPr marL="0" indent="0">
              <a:buNone/>
            </a:pPr>
            <a:endParaRPr lang="ru-RU" sz="2000" dirty="0" smtClean="0">
              <a:solidFill>
                <a:schemeClr val="bg1"/>
              </a:solidFill>
            </a:endParaRPr>
          </a:p>
          <a:p>
            <a:pPr marL="0" indent="0">
              <a:buNone/>
            </a:pPr>
            <a:r>
              <a:rPr lang="ru-RU" sz="2000" dirty="0" smtClean="0">
                <a:solidFill>
                  <a:schemeClr val="bg1"/>
                </a:solidFill>
              </a:rPr>
              <a:t>Коли </a:t>
            </a:r>
            <a:r>
              <a:rPr lang="ru-RU" sz="2000" dirty="0" err="1">
                <a:solidFill>
                  <a:schemeClr val="bg1"/>
                </a:solidFill>
              </a:rPr>
              <a:t>зацвітає</a:t>
            </a:r>
            <a:r>
              <a:rPr lang="ru-RU" sz="2000" dirty="0">
                <a:solidFill>
                  <a:schemeClr val="bg1"/>
                </a:solidFill>
              </a:rPr>
              <a:t> ряст, </a:t>
            </a:r>
            <a:r>
              <a:rPr lang="ru-RU" sz="2000" dirty="0" err="1">
                <a:solidFill>
                  <a:schemeClr val="bg1"/>
                </a:solidFill>
              </a:rPr>
              <a:t>його</a:t>
            </a:r>
            <a:r>
              <a:rPr lang="ru-RU" sz="2000" dirty="0">
                <a:solidFill>
                  <a:schemeClr val="bg1"/>
                </a:solidFill>
              </a:rPr>
              <a:t> </a:t>
            </a:r>
            <a:r>
              <a:rPr lang="ru-RU" sz="2000" dirty="0" err="1">
                <a:solidFill>
                  <a:schemeClr val="bg1"/>
                </a:solidFill>
              </a:rPr>
              <a:t>квіти</a:t>
            </a:r>
            <a:r>
              <a:rPr lang="ru-RU" sz="2000" dirty="0">
                <a:solidFill>
                  <a:schemeClr val="bg1"/>
                </a:solidFill>
              </a:rPr>
              <a:t> не </a:t>
            </a:r>
            <a:r>
              <a:rPr lang="ru-RU" sz="2000" dirty="0" err="1">
                <a:solidFill>
                  <a:schemeClr val="bg1"/>
                </a:solidFill>
              </a:rPr>
              <a:t>можуть</a:t>
            </a:r>
            <a:r>
              <a:rPr lang="ru-RU" sz="2000" dirty="0">
                <a:solidFill>
                  <a:schemeClr val="bg1"/>
                </a:solidFill>
              </a:rPr>
              <a:t> </a:t>
            </a:r>
            <a:r>
              <a:rPr lang="ru-RU" sz="2000" dirty="0" err="1">
                <a:solidFill>
                  <a:schemeClr val="bg1"/>
                </a:solidFill>
              </a:rPr>
              <a:t>залишитися</a:t>
            </a:r>
            <a:r>
              <a:rPr lang="ru-RU" sz="2000" dirty="0">
                <a:solidFill>
                  <a:schemeClr val="bg1"/>
                </a:solidFill>
              </a:rPr>
              <a:t> </a:t>
            </a:r>
            <a:r>
              <a:rPr lang="ru-RU" sz="2000" dirty="0" err="1">
                <a:solidFill>
                  <a:schemeClr val="bg1"/>
                </a:solidFill>
              </a:rPr>
              <a:t>непоміченими</a:t>
            </a:r>
            <a:r>
              <a:rPr lang="ru-RU" sz="2000" dirty="0">
                <a:solidFill>
                  <a:schemeClr val="bg1"/>
                </a:solidFill>
              </a:rPr>
              <a:t>. </a:t>
            </a:r>
            <a:r>
              <a:rPr lang="ru-RU" sz="2000" dirty="0" err="1" smtClean="0">
                <a:solidFill>
                  <a:schemeClr val="bg1"/>
                </a:solidFill>
              </a:rPr>
              <a:t>Це</a:t>
            </a:r>
            <a:r>
              <a:rPr lang="ru-RU" sz="2000" dirty="0" smtClean="0">
                <a:solidFill>
                  <a:schemeClr val="bg1"/>
                </a:solidFill>
              </a:rPr>
              <a:t> </a:t>
            </a:r>
            <a:r>
              <a:rPr lang="ru-RU" sz="2000" dirty="0" err="1">
                <a:solidFill>
                  <a:schemeClr val="bg1"/>
                </a:solidFill>
              </a:rPr>
              <a:t>невисокі</a:t>
            </a:r>
            <a:r>
              <a:rPr lang="ru-RU" sz="2000" dirty="0">
                <a:solidFill>
                  <a:schemeClr val="bg1"/>
                </a:solidFill>
              </a:rPr>
              <a:t> </a:t>
            </a:r>
            <a:r>
              <a:rPr lang="ru-RU" sz="2000" dirty="0" err="1">
                <a:solidFill>
                  <a:schemeClr val="bg1"/>
                </a:solidFill>
              </a:rPr>
              <a:t>рослини</a:t>
            </a:r>
            <a:r>
              <a:rPr lang="ru-RU" sz="2000" dirty="0">
                <a:solidFill>
                  <a:schemeClr val="bg1"/>
                </a:solidFill>
              </a:rPr>
              <a:t> з одним </a:t>
            </a:r>
            <a:r>
              <a:rPr lang="ru-RU" sz="2000" dirty="0" err="1">
                <a:solidFill>
                  <a:schemeClr val="bg1"/>
                </a:solidFill>
              </a:rPr>
              <a:t>стеблом</a:t>
            </a:r>
            <a:r>
              <a:rPr lang="ru-RU" sz="2000" dirty="0">
                <a:solidFill>
                  <a:schemeClr val="bg1"/>
                </a:solidFill>
              </a:rPr>
              <a:t>, </a:t>
            </a:r>
            <a:r>
              <a:rPr lang="ru-RU" sz="2000" dirty="0" err="1">
                <a:solidFill>
                  <a:schemeClr val="bg1"/>
                </a:solidFill>
              </a:rPr>
              <a:t>котрий</a:t>
            </a:r>
            <a:r>
              <a:rPr lang="ru-RU" sz="2000" dirty="0">
                <a:solidFill>
                  <a:schemeClr val="bg1"/>
                </a:solidFill>
              </a:rPr>
              <a:t> </a:t>
            </a:r>
            <a:r>
              <a:rPr lang="ru-RU" sz="2000" dirty="0" err="1">
                <a:solidFill>
                  <a:schemeClr val="bg1"/>
                </a:solidFill>
              </a:rPr>
              <a:t>закінчується</a:t>
            </a:r>
            <a:r>
              <a:rPr lang="ru-RU" sz="2000" dirty="0">
                <a:solidFill>
                  <a:schemeClr val="bg1"/>
                </a:solidFill>
              </a:rPr>
              <a:t> густою, красивою </a:t>
            </a:r>
            <a:r>
              <a:rPr lang="ru-RU" sz="2000" dirty="0" err="1">
                <a:solidFill>
                  <a:schemeClr val="bg1"/>
                </a:solidFill>
              </a:rPr>
              <a:t>китицею</a:t>
            </a:r>
            <a:r>
              <a:rPr lang="ru-RU" sz="2000" dirty="0">
                <a:solidFill>
                  <a:schemeClr val="bg1"/>
                </a:solidFill>
              </a:rPr>
              <a:t>, яка </a:t>
            </a:r>
            <a:r>
              <a:rPr lang="ru-RU" sz="2000" dirty="0" err="1">
                <a:solidFill>
                  <a:schemeClr val="bg1"/>
                </a:solidFill>
              </a:rPr>
              <a:t>складається</a:t>
            </a:r>
            <a:r>
              <a:rPr lang="ru-RU" sz="2000" dirty="0">
                <a:solidFill>
                  <a:schemeClr val="bg1"/>
                </a:solidFill>
              </a:rPr>
              <a:t> </a:t>
            </a:r>
            <a:r>
              <a:rPr lang="ru-RU" sz="2000" dirty="0" err="1">
                <a:solidFill>
                  <a:schemeClr val="bg1"/>
                </a:solidFill>
              </a:rPr>
              <a:t>із</a:t>
            </a:r>
            <a:r>
              <a:rPr lang="ru-RU" sz="2000" dirty="0">
                <a:solidFill>
                  <a:schemeClr val="bg1"/>
                </a:solidFill>
              </a:rPr>
              <a:t> </a:t>
            </a:r>
            <a:r>
              <a:rPr lang="ru-RU" sz="2000" dirty="0" err="1">
                <a:solidFill>
                  <a:schemeClr val="bg1"/>
                </a:solidFill>
              </a:rPr>
              <a:t>невеличких</a:t>
            </a:r>
            <a:r>
              <a:rPr lang="ru-RU" sz="2000" dirty="0">
                <a:solidFill>
                  <a:schemeClr val="bg1"/>
                </a:solidFill>
              </a:rPr>
              <a:t> </a:t>
            </a:r>
            <a:r>
              <a:rPr lang="ru-RU" sz="2000" dirty="0" err="1">
                <a:solidFill>
                  <a:schemeClr val="bg1"/>
                </a:solidFill>
              </a:rPr>
              <a:t>квіточок</a:t>
            </a:r>
            <a:r>
              <a:rPr lang="ru-RU" sz="2000" dirty="0">
                <a:solidFill>
                  <a:schemeClr val="bg1"/>
                </a:solidFill>
              </a:rPr>
              <a:t> </a:t>
            </a:r>
            <a:r>
              <a:rPr lang="ru-RU" sz="2000" dirty="0" err="1">
                <a:solidFill>
                  <a:schemeClr val="bg1"/>
                </a:solidFill>
              </a:rPr>
              <a:t>дивної</a:t>
            </a:r>
            <a:r>
              <a:rPr lang="ru-RU" sz="2000" dirty="0">
                <a:solidFill>
                  <a:schemeClr val="bg1"/>
                </a:solidFill>
              </a:rPr>
              <a:t> </a:t>
            </a:r>
            <a:r>
              <a:rPr lang="ru-RU" sz="2000" dirty="0" err="1">
                <a:solidFill>
                  <a:schemeClr val="bg1"/>
                </a:solidFill>
              </a:rPr>
              <a:t>форми</a:t>
            </a:r>
            <a:r>
              <a:rPr lang="ru-RU" sz="2000" dirty="0">
                <a:solidFill>
                  <a:schemeClr val="bg1"/>
                </a:solidFill>
              </a:rPr>
              <a:t>. </a:t>
            </a:r>
            <a:r>
              <a:rPr lang="ru-RU" sz="2000" dirty="0" err="1">
                <a:solidFill>
                  <a:schemeClr val="bg1"/>
                </a:solidFill>
              </a:rPr>
              <a:t>Оцвітина</a:t>
            </a:r>
            <a:r>
              <a:rPr lang="ru-RU" sz="2000" dirty="0">
                <a:solidFill>
                  <a:schemeClr val="bg1"/>
                </a:solidFill>
              </a:rPr>
              <a:t> </a:t>
            </a:r>
            <a:r>
              <a:rPr lang="ru-RU" sz="2000" dirty="0" err="1">
                <a:solidFill>
                  <a:schemeClr val="bg1"/>
                </a:solidFill>
              </a:rPr>
              <a:t>квітки</a:t>
            </a:r>
            <a:r>
              <a:rPr lang="ru-RU" sz="2000" dirty="0">
                <a:solidFill>
                  <a:schemeClr val="bg1"/>
                </a:solidFill>
              </a:rPr>
              <a:t> - </a:t>
            </a:r>
            <a:r>
              <a:rPr lang="ru-RU" sz="2000" dirty="0" err="1">
                <a:solidFill>
                  <a:schemeClr val="bg1"/>
                </a:solidFill>
              </a:rPr>
              <a:t>із</a:t>
            </a:r>
            <a:r>
              <a:rPr lang="ru-RU" sz="2000" dirty="0">
                <a:solidFill>
                  <a:schemeClr val="bg1"/>
                </a:solidFill>
              </a:rPr>
              <a:t> </a:t>
            </a:r>
            <a:r>
              <a:rPr lang="ru-RU" sz="2000" dirty="0" err="1">
                <a:solidFill>
                  <a:schemeClr val="bg1"/>
                </a:solidFill>
              </a:rPr>
              <a:t>чотирьох</a:t>
            </a:r>
            <a:r>
              <a:rPr lang="ru-RU" sz="2000" dirty="0">
                <a:solidFill>
                  <a:schemeClr val="bg1"/>
                </a:solidFill>
              </a:rPr>
              <a:t> </a:t>
            </a:r>
            <a:r>
              <a:rPr lang="ru-RU" sz="2000" dirty="0" err="1">
                <a:solidFill>
                  <a:schemeClr val="bg1"/>
                </a:solidFill>
              </a:rPr>
              <a:t>пелюсток</a:t>
            </a:r>
            <a:r>
              <a:rPr lang="ru-RU" sz="2000" dirty="0">
                <a:solidFill>
                  <a:schemeClr val="bg1"/>
                </a:solidFill>
              </a:rPr>
              <a:t>, один з </a:t>
            </a:r>
            <a:r>
              <a:rPr lang="ru-RU" sz="2000" dirty="0" err="1">
                <a:solidFill>
                  <a:schemeClr val="bg1"/>
                </a:solidFill>
              </a:rPr>
              <a:t>яких</a:t>
            </a:r>
            <a:r>
              <a:rPr lang="ru-RU" sz="2000" dirty="0">
                <a:solidFill>
                  <a:schemeClr val="bg1"/>
                </a:solidFill>
              </a:rPr>
              <a:t> </a:t>
            </a:r>
            <a:r>
              <a:rPr lang="ru-RU" sz="2000" dirty="0" err="1">
                <a:solidFill>
                  <a:schemeClr val="bg1"/>
                </a:solidFill>
              </a:rPr>
              <a:t>завжди</a:t>
            </a:r>
            <a:r>
              <a:rPr lang="ru-RU" sz="2000" dirty="0">
                <a:solidFill>
                  <a:schemeClr val="bg1"/>
                </a:solidFill>
              </a:rPr>
              <a:t> </a:t>
            </a:r>
            <a:r>
              <a:rPr lang="ru-RU" sz="2000" dirty="0" err="1">
                <a:solidFill>
                  <a:schemeClr val="bg1"/>
                </a:solidFill>
              </a:rPr>
              <a:t>утворює</a:t>
            </a:r>
            <a:r>
              <a:rPr lang="ru-RU" sz="2000" dirty="0">
                <a:solidFill>
                  <a:schemeClr val="bg1"/>
                </a:solidFill>
              </a:rPr>
              <a:t> </a:t>
            </a:r>
            <a:r>
              <a:rPr lang="ru-RU" sz="2000" dirty="0" err="1">
                <a:solidFill>
                  <a:schemeClr val="bg1"/>
                </a:solidFill>
              </a:rPr>
              <a:t>шпорку</a:t>
            </a:r>
            <a:r>
              <a:rPr lang="ru-RU" sz="2000" dirty="0">
                <a:solidFill>
                  <a:schemeClr val="bg1"/>
                </a:solidFill>
              </a:rPr>
              <a:t> - </a:t>
            </a:r>
            <a:r>
              <a:rPr lang="ru-RU" sz="2000" dirty="0" err="1">
                <a:solidFill>
                  <a:schemeClr val="bg1"/>
                </a:solidFill>
              </a:rPr>
              <a:t>вмістилище</a:t>
            </a:r>
            <a:r>
              <a:rPr lang="ru-RU" sz="2000" dirty="0">
                <a:solidFill>
                  <a:schemeClr val="bg1"/>
                </a:solidFill>
              </a:rPr>
              <a:t> нектару.</a:t>
            </a:r>
          </a:p>
          <a:p>
            <a:pPr marL="0" indent="0">
              <a:buNone/>
            </a:pPr>
            <a:endParaRPr lang="ru-RU" sz="2000" dirty="0">
              <a:solidFill>
                <a:schemeClr val="bg1"/>
              </a:solidFill>
            </a:endParaRPr>
          </a:p>
          <a:p>
            <a:pPr marL="0" indent="0">
              <a:buNone/>
            </a:pPr>
            <a:r>
              <a:rPr lang="ru-RU" sz="2000" dirty="0" err="1">
                <a:solidFill>
                  <a:schemeClr val="bg1"/>
                </a:solidFill>
              </a:rPr>
              <a:t>Під</a:t>
            </a:r>
            <a:r>
              <a:rPr lang="ru-RU" sz="2000" dirty="0">
                <a:solidFill>
                  <a:schemeClr val="bg1"/>
                </a:solidFill>
              </a:rPr>
              <a:t> землею у </a:t>
            </a:r>
            <a:r>
              <a:rPr lang="ru-RU" sz="2000" dirty="0" err="1">
                <a:solidFill>
                  <a:schemeClr val="bg1"/>
                </a:solidFill>
              </a:rPr>
              <a:t>більшості</a:t>
            </a:r>
            <a:r>
              <a:rPr lang="ru-RU" sz="2000" dirty="0">
                <a:solidFill>
                  <a:schemeClr val="bg1"/>
                </a:solidFill>
              </a:rPr>
              <a:t> рясту є невеличка </a:t>
            </a:r>
            <a:r>
              <a:rPr lang="ru-RU" sz="2000" dirty="0" err="1">
                <a:solidFill>
                  <a:schemeClr val="bg1"/>
                </a:solidFill>
              </a:rPr>
              <a:t>бульбочка</a:t>
            </a:r>
            <a:r>
              <a:rPr lang="ru-RU" sz="2000" dirty="0">
                <a:solidFill>
                  <a:schemeClr val="bg1"/>
                </a:solidFill>
              </a:rPr>
              <a:t> </a:t>
            </a:r>
            <a:r>
              <a:rPr lang="ru-RU" sz="2000" dirty="0" err="1">
                <a:solidFill>
                  <a:schemeClr val="bg1"/>
                </a:solidFill>
              </a:rPr>
              <a:t>із</a:t>
            </a:r>
            <a:r>
              <a:rPr lang="ru-RU" sz="2000" dirty="0">
                <a:solidFill>
                  <a:schemeClr val="bg1"/>
                </a:solidFill>
              </a:rPr>
              <a:t> </a:t>
            </a:r>
            <a:r>
              <a:rPr lang="ru-RU" sz="2000" dirty="0" err="1">
                <a:solidFill>
                  <a:schemeClr val="bg1"/>
                </a:solidFill>
              </a:rPr>
              <a:t>численними</a:t>
            </a:r>
            <a:r>
              <a:rPr lang="ru-RU" sz="2000" dirty="0">
                <a:solidFill>
                  <a:schemeClr val="bg1"/>
                </a:solidFill>
              </a:rPr>
              <a:t> </a:t>
            </a:r>
            <a:r>
              <a:rPr lang="ru-RU" sz="2000" dirty="0" err="1">
                <a:solidFill>
                  <a:schemeClr val="bg1"/>
                </a:solidFill>
              </a:rPr>
              <a:t>корінцями</a:t>
            </a:r>
            <a:r>
              <a:rPr lang="ru-RU" sz="2000" dirty="0">
                <a:solidFill>
                  <a:schemeClr val="bg1"/>
                </a:solidFill>
              </a:rPr>
              <a:t> </a:t>
            </a:r>
            <a:r>
              <a:rPr lang="ru-RU" sz="2000" dirty="0" smtClean="0">
                <a:solidFill>
                  <a:schemeClr val="bg1"/>
                </a:solidFill>
              </a:rPr>
              <a:t>внизу, в </a:t>
            </a:r>
            <a:r>
              <a:rPr lang="ru-RU" sz="2000" dirty="0" err="1" smtClean="0">
                <a:solidFill>
                  <a:schemeClr val="bg1"/>
                </a:solidFill>
              </a:rPr>
              <a:t>якій</a:t>
            </a:r>
            <a:r>
              <a:rPr lang="ru-RU" sz="2000" dirty="0" smtClean="0">
                <a:solidFill>
                  <a:schemeClr val="bg1"/>
                </a:solidFill>
              </a:rPr>
              <a:t> </a:t>
            </a:r>
            <a:r>
              <a:rPr lang="ru-RU" sz="2000" dirty="0" err="1" smtClean="0">
                <a:solidFill>
                  <a:schemeClr val="bg1"/>
                </a:solidFill>
              </a:rPr>
              <a:t>накопичуються</a:t>
            </a:r>
            <a:r>
              <a:rPr lang="ru-RU" sz="2000" dirty="0" smtClean="0">
                <a:solidFill>
                  <a:schemeClr val="bg1"/>
                </a:solidFill>
              </a:rPr>
              <a:t> </a:t>
            </a:r>
            <a:r>
              <a:rPr lang="ru-RU" sz="2000" dirty="0" err="1" smtClean="0">
                <a:solidFill>
                  <a:schemeClr val="bg1"/>
                </a:solidFill>
              </a:rPr>
              <a:t>поживні</a:t>
            </a:r>
            <a:r>
              <a:rPr lang="ru-RU" sz="2000" dirty="0" smtClean="0">
                <a:solidFill>
                  <a:schemeClr val="bg1"/>
                </a:solidFill>
              </a:rPr>
              <a:t> </a:t>
            </a:r>
            <a:r>
              <a:rPr lang="ru-RU" sz="2000" dirty="0" err="1" smtClean="0">
                <a:solidFill>
                  <a:schemeClr val="bg1"/>
                </a:solidFill>
              </a:rPr>
              <a:t>речвини</a:t>
            </a:r>
            <a:r>
              <a:rPr lang="ru-RU" sz="2000" dirty="0" smtClean="0">
                <a:solidFill>
                  <a:schemeClr val="bg1"/>
                </a:solidFill>
              </a:rPr>
              <a:t>, </a:t>
            </a:r>
            <a:r>
              <a:rPr lang="ru-RU" sz="2000" dirty="0" err="1" smtClean="0">
                <a:solidFill>
                  <a:schemeClr val="bg1"/>
                </a:solidFill>
              </a:rPr>
              <a:t>що</a:t>
            </a:r>
            <a:r>
              <a:rPr lang="ru-RU" sz="2000" dirty="0" smtClean="0">
                <a:solidFill>
                  <a:schemeClr val="bg1"/>
                </a:solidFill>
              </a:rPr>
              <a:t> </a:t>
            </a:r>
            <a:r>
              <a:rPr lang="ru-RU" sz="2000" dirty="0" err="1" smtClean="0">
                <a:solidFill>
                  <a:schemeClr val="bg1"/>
                </a:solidFill>
              </a:rPr>
              <a:t>дають</a:t>
            </a:r>
            <a:r>
              <a:rPr lang="ru-RU" sz="2000" dirty="0" smtClean="0">
                <a:solidFill>
                  <a:schemeClr val="bg1"/>
                </a:solidFill>
              </a:rPr>
              <a:t> </a:t>
            </a:r>
            <a:r>
              <a:rPr lang="ru-RU" sz="2000" dirty="0" err="1" smtClean="0">
                <a:solidFill>
                  <a:schemeClr val="bg1"/>
                </a:solidFill>
              </a:rPr>
              <a:t>змогу</a:t>
            </a:r>
            <a:r>
              <a:rPr lang="ru-RU" sz="2000" dirty="0" smtClean="0">
                <a:solidFill>
                  <a:schemeClr val="bg1"/>
                </a:solidFill>
              </a:rPr>
              <a:t> рано </a:t>
            </a:r>
            <a:r>
              <a:rPr lang="ru-RU" sz="2000" dirty="0" err="1" smtClean="0">
                <a:solidFill>
                  <a:schemeClr val="bg1"/>
                </a:solidFill>
              </a:rPr>
              <a:t>рости</a:t>
            </a:r>
            <a:r>
              <a:rPr lang="ru-RU" sz="2000" dirty="0" smtClean="0">
                <a:solidFill>
                  <a:schemeClr val="bg1"/>
                </a:solidFill>
              </a:rPr>
              <a:t> і </a:t>
            </a:r>
            <a:r>
              <a:rPr lang="ru-RU" sz="2000" dirty="0" err="1" smtClean="0">
                <a:solidFill>
                  <a:schemeClr val="bg1"/>
                </a:solidFill>
              </a:rPr>
              <a:t>цвісти</a:t>
            </a:r>
            <a:r>
              <a:rPr lang="ru-RU" sz="2000" dirty="0" smtClean="0">
                <a:solidFill>
                  <a:schemeClr val="bg1"/>
                </a:solidFill>
              </a:rPr>
              <a:t>.</a:t>
            </a:r>
            <a:endParaRPr lang="ru-RU" sz="2000" dirty="0">
              <a:solidFill>
                <a:schemeClr val="bg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596" y="1484784"/>
            <a:ext cx="2160240" cy="241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221087"/>
            <a:ext cx="3096345" cy="2382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97696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uk-UA" sz="4050" b="1" i="1" dirty="0" smtClean="0">
                <a:solidFill>
                  <a:srgbClr val="CCFF66"/>
                </a:solidFill>
              </a:rPr>
              <a:t>Рябчик шаховий</a:t>
            </a:r>
            <a:endParaRPr lang="ru-RU" dirty="0"/>
          </a:p>
        </p:txBody>
      </p:sp>
      <p:sp>
        <p:nvSpPr>
          <p:cNvPr id="5" name="Объект 4"/>
          <p:cNvSpPr>
            <a:spLocks noGrp="1"/>
          </p:cNvSpPr>
          <p:nvPr>
            <p:ph sz="half" idx="2"/>
          </p:nvPr>
        </p:nvSpPr>
        <p:spPr/>
        <p:txBody>
          <a:bodyPr>
            <a:normAutofit fontScale="92500" lnSpcReduction="20000"/>
          </a:bodyPr>
          <a:lstStyle/>
          <a:p>
            <a:pPr marL="0" indent="0" fontAlgn="base">
              <a:buNone/>
            </a:pPr>
            <a:r>
              <a:rPr lang="ru-RU" dirty="0" err="1">
                <a:solidFill>
                  <a:schemeClr val="bg1"/>
                </a:solidFill>
                <a:latin typeface="Open Sans"/>
              </a:rPr>
              <a:t>Ці</a:t>
            </a:r>
            <a:r>
              <a:rPr lang="ru-RU" dirty="0">
                <a:solidFill>
                  <a:schemeClr val="bg1"/>
                </a:solidFill>
                <a:latin typeface="Open Sans"/>
              </a:rPr>
              <a:t> </a:t>
            </a:r>
            <a:r>
              <a:rPr lang="ru-RU" dirty="0" err="1">
                <a:solidFill>
                  <a:schemeClr val="bg1"/>
                </a:solidFill>
                <a:latin typeface="Open Sans"/>
              </a:rPr>
              <a:t>квіти</a:t>
            </a:r>
            <a:r>
              <a:rPr lang="ru-RU" dirty="0">
                <a:solidFill>
                  <a:schemeClr val="bg1"/>
                </a:solidFill>
                <a:latin typeface="Open Sans"/>
              </a:rPr>
              <a:t> </a:t>
            </a:r>
            <a:r>
              <a:rPr lang="ru-RU" dirty="0" err="1">
                <a:solidFill>
                  <a:schemeClr val="bg1"/>
                </a:solidFill>
                <a:latin typeface="Open Sans"/>
              </a:rPr>
              <a:t>дуже</a:t>
            </a:r>
            <a:r>
              <a:rPr lang="ru-RU" dirty="0">
                <a:solidFill>
                  <a:schemeClr val="bg1"/>
                </a:solidFill>
                <a:latin typeface="Open Sans"/>
              </a:rPr>
              <a:t> </a:t>
            </a:r>
            <a:r>
              <a:rPr lang="ru-RU" dirty="0" err="1">
                <a:solidFill>
                  <a:schemeClr val="bg1"/>
                </a:solidFill>
                <a:latin typeface="Open Sans"/>
              </a:rPr>
              <a:t>витончені</a:t>
            </a:r>
            <a:r>
              <a:rPr lang="ru-RU" dirty="0">
                <a:solidFill>
                  <a:schemeClr val="bg1"/>
                </a:solidFill>
                <a:latin typeface="Open Sans"/>
              </a:rPr>
              <a:t> і </a:t>
            </a:r>
            <a:r>
              <a:rPr lang="ru-RU" dirty="0" err="1">
                <a:solidFill>
                  <a:schemeClr val="bg1"/>
                </a:solidFill>
                <a:latin typeface="Open Sans"/>
              </a:rPr>
              <a:t>цікаві</a:t>
            </a:r>
            <a:r>
              <a:rPr lang="ru-RU" dirty="0">
                <a:solidFill>
                  <a:schemeClr val="bg1"/>
                </a:solidFill>
                <a:latin typeface="Open Sans"/>
              </a:rPr>
              <a:t>. </a:t>
            </a:r>
            <a:r>
              <a:rPr lang="ru-RU" dirty="0" err="1">
                <a:solidFill>
                  <a:schemeClr val="bg1"/>
                </a:solidFill>
                <a:latin typeface="Open Sans"/>
              </a:rPr>
              <a:t>Заввишки</a:t>
            </a:r>
            <a:r>
              <a:rPr lang="ru-RU" dirty="0">
                <a:solidFill>
                  <a:schemeClr val="bg1"/>
                </a:solidFill>
                <a:latin typeface="Open Sans"/>
              </a:rPr>
              <a:t> 35-40 см, з </a:t>
            </a:r>
            <a:r>
              <a:rPr lang="ru-RU" dirty="0" err="1">
                <a:solidFill>
                  <a:schemeClr val="bg1"/>
                </a:solidFill>
                <a:latin typeface="Open Sans"/>
              </a:rPr>
              <a:t>вузьким</a:t>
            </a:r>
            <a:r>
              <a:rPr lang="ru-RU" dirty="0">
                <a:solidFill>
                  <a:schemeClr val="bg1"/>
                </a:solidFill>
                <a:latin typeface="Open Sans"/>
              </a:rPr>
              <a:t> </a:t>
            </a:r>
            <a:r>
              <a:rPr lang="ru-RU" dirty="0" err="1">
                <a:solidFill>
                  <a:schemeClr val="bg1"/>
                </a:solidFill>
                <a:latin typeface="Open Sans"/>
              </a:rPr>
              <a:t>листям</a:t>
            </a:r>
            <a:r>
              <a:rPr lang="ru-RU" dirty="0">
                <a:solidFill>
                  <a:schemeClr val="bg1"/>
                </a:solidFill>
                <a:latin typeface="Open Sans"/>
              </a:rPr>
              <a:t> </a:t>
            </a:r>
            <a:r>
              <a:rPr lang="ru-RU" dirty="0" err="1">
                <a:solidFill>
                  <a:schemeClr val="bg1"/>
                </a:solidFill>
                <a:latin typeface="Open Sans"/>
              </a:rPr>
              <a:t>блакитного</a:t>
            </a:r>
            <a:r>
              <a:rPr lang="ru-RU" dirty="0">
                <a:solidFill>
                  <a:schemeClr val="bg1"/>
                </a:solidFill>
                <a:latin typeface="Open Sans"/>
              </a:rPr>
              <a:t> </a:t>
            </a:r>
            <a:r>
              <a:rPr lang="ru-RU" dirty="0" err="1">
                <a:solidFill>
                  <a:schemeClr val="bg1"/>
                </a:solidFill>
                <a:latin typeface="Open Sans"/>
              </a:rPr>
              <a:t>кольору</a:t>
            </a:r>
            <a:r>
              <a:rPr lang="ru-RU" dirty="0">
                <a:solidFill>
                  <a:schemeClr val="bg1"/>
                </a:solidFill>
                <a:latin typeface="Open Sans"/>
              </a:rPr>
              <a:t>. </a:t>
            </a:r>
            <a:r>
              <a:rPr lang="ru-RU" dirty="0" err="1">
                <a:solidFill>
                  <a:schemeClr val="bg1"/>
                </a:solidFill>
                <a:latin typeface="Open Sans"/>
              </a:rPr>
              <a:t>Квіти</a:t>
            </a:r>
            <a:r>
              <a:rPr lang="ru-RU" dirty="0">
                <a:solidFill>
                  <a:schemeClr val="bg1"/>
                </a:solidFill>
                <a:latin typeface="Open Sans"/>
              </a:rPr>
              <a:t> в </a:t>
            </a:r>
            <a:r>
              <a:rPr lang="ru-RU" dirty="0" err="1">
                <a:solidFill>
                  <a:schemeClr val="bg1"/>
                </a:solidFill>
                <a:latin typeface="Open Sans"/>
              </a:rPr>
              <a:t>нього</a:t>
            </a:r>
            <a:r>
              <a:rPr lang="ru-RU" dirty="0">
                <a:solidFill>
                  <a:schemeClr val="bg1"/>
                </a:solidFill>
                <a:latin typeface="Open Sans"/>
              </a:rPr>
              <a:t> </a:t>
            </a:r>
            <a:r>
              <a:rPr lang="ru-RU" dirty="0" err="1">
                <a:solidFill>
                  <a:schemeClr val="bg1"/>
                </a:solidFill>
                <a:latin typeface="Open Sans"/>
              </a:rPr>
              <a:t>схожі</a:t>
            </a:r>
            <a:r>
              <a:rPr lang="ru-RU" dirty="0">
                <a:solidFill>
                  <a:schemeClr val="bg1"/>
                </a:solidFill>
                <a:latin typeface="Open Sans"/>
              </a:rPr>
              <a:t> на </a:t>
            </a:r>
            <a:r>
              <a:rPr lang="ru-RU" dirty="0" err="1">
                <a:solidFill>
                  <a:schemeClr val="bg1"/>
                </a:solidFill>
                <a:latin typeface="Open Sans"/>
              </a:rPr>
              <a:t>дзвіночки</a:t>
            </a:r>
            <a:r>
              <a:rPr lang="ru-RU" dirty="0">
                <a:solidFill>
                  <a:schemeClr val="bg1"/>
                </a:solidFill>
                <a:latin typeface="Open Sans"/>
              </a:rPr>
              <a:t>, </a:t>
            </a:r>
            <a:r>
              <a:rPr lang="ru-RU" dirty="0" err="1">
                <a:solidFill>
                  <a:schemeClr val="bg1"/>
                </a:solidFill>
                <a:latin typeface="Open Sans"/>
              </a:rPr>
              <a:t>повислі</a:t>
            </a:r>
            <a:r>
              <a:rPr lang="ru-RU" dirty="0">
                <a:solidFill>
                  <a:schemeClr val="bg1"/>
                </a:solidFill>
                <a:latin typeface="Open Sans"/>
              </a:rPr>
              <a:t> вниз. </a:t>
            </a:r>
            <a:r>
              <a:rPr lang="ru-RU" dirty="0" err="1">
                <a:solidFill>
                  <a:schemeClr val="bg1"/>
                </a:solidFill>
                <a:latin typeface="Open Sans"/>
              </a:rPr>
              <a:t>Ті</a:t>
            </a:r>
            <a:r>
              <a:rPr lang="ru-RU" dirty="0">
                <a:solidFill>
                  <a:schemeClr val="bg1"/>
                </a:solidFill>
                <a:latin typeface="Open Sans"/>
              </a:rPr>
              <a:t>, </a:t>
            </a:r>
            <a:r>
              <a:rPr lang="ru-RU" dirty="0" err="1">
                <a:solidFill>
                  <a:schemeClr val="bg1"/>
                </a:solidFill>
                <a:latin typeface="Open Sans"/>
              </a:rPr>
              <a:t>хто</a:t>
            </a:r>
            <a:r>
              <a:rPr lang="ru-RU" dirty="0">
                <a:solidFill>
                  <a:schemeClr val="bg1"/>
                </a:solidFill>
                <a:latin typeface="Open Sans"/>
              </a:rPr>
              <a:t> </a:t>
            </a:r>
            <a:r>
              <a:rPr lang="ru-RU" dirty="0" err="1">
                <a:solidFill>
                  <a:schemeClr val="bg1"/>
                </a:solidFill>
                <a:latin typeface="Open Sans"/>
              </a:rPr>
              <a:t>бачать</a:t>
            </a:r>
            <a:r>
              <a:rPr lang="ru-RU" dirty="0">
                <a:solidFill>
                  <a:schemeClr val="bg1"/>
                </a:solidFill>
                <a:latin typeface="Open Sans"/>
              </a:rPr>
              <a:t> </a:t>
            </a:r>
            <a:r>
              <a:rPr lang="ru-RU" dirty="0" err="1">
                <a:solidFill>
                  <a:schemeClr val="bg1"/>
                </a:solidFill>
                <a:latin typeface="Open Sans"/>
              </a:rPr>
              <a:t>квітучі</a:t>
            </a:r>
            <a:r>
              <a:rPr lang="ru-RU" dirty="0">
                <a:solidFill>
                  <a:schemeClr val="bg1"/>
                </a:solidFill>
                <a:latin typeface="Open Sans"/>
              </a:rPr>
              <a:t> рябчики перший раз, </a:t>
            </a:r>
            <a:r>
              <a:rPr lang="ru-RU" dirty="0" err="1">
                <a:solidFill>
                  <a:schemeClr val="bg1"/>
                </a:solidFill>
                <a:latin typeface="Open Sans"/>
              </a:rPr>
              <a:t>іноді</a:t>
            </a:r>
            <a:r>
              <a:rPr lang="ru-RU" dirty="0">
                <a:solidFill>
                  <a:schemeClr val="bg1"/>
                </a:solidFill>
                <a:latin typeface="Open Sans"/>
              </a:rPr>
              <a:t> </a:t>
            </a:r>
            <a:r>
              <a:rPr lang="ru-RU" dirty="0" err="1">
                <a:solidFill>
                  <a:schemeClr val="bg1"/>
                </a:solidFill>
                <a:latin typeface="Open Sans"/>
              </a:rPr>
              <a:t>запитують</a:t>
            </a:r>
            <a:r>
              <a:rPr lang="ru-RU" dirty="0">
                <a:solidFill>
                  <a:schemeClr val="bg1"/>
                </a:solidFill>
                <a:latin typeface="Open Sans"/>
              </a:rPr>
              <a:t>: «</a:t>
            </a:r>
            <a:r>
              <a:rPr lang="ru-RU" dirty="0" err="1">
                <a:solidFill>
                  <a:schemeClr val="bg1"/>
                </a:solidFill>
                <a:latin typeface="Open Sans"/>
              </a:rPr>
              <a:t>що</a:t>
            </a:r>
            <a:r>
              <a:rPr lang="ru-RU" dirty="0">
                <a:solidFill>
                  <a:schemeClr val="bg1"/>
                </a:solidFill>
                <a:latin typeface="Open Sans"/>
              </a:rPr>
              <a:t> </a:t>
            </a:r>
            <a:r>
              <a:rPr lang="ru-RU" dirty="0" err="1">
                <a:solidFill>
                  <a:schemeClr val="bg1"/>
                </a:solidFill>
                <a:latin typeface="Open Sans"/>
              </a:rPr>
              <a:t>Це</a:t>
            </a:r>
            <a:r>
              <a:rPr lang="ru-RU" dirty="0">
                <a:solidFill>
                  <a:schemeClr val="bg1"/>
                </a:solidFill>
                <a:latin typeface="Open Sans"/>
              </a:rPr>
              <a:t>, сон-трава?». </a:t>
            </a:r>
            <a:r>
              <a:rPr lang="ru-RU" dirty="0" err="1">
                <a:solidFill>
                  <a:schemeClr val="bg1"/>
                </a:solidFill>
                <a:latin typeface="Open Sans"/>
              </a:rPr>
              <a:t>Квіти</a:t>
            </a:r>
            <a:r>
              <a:rPr lang="ru-RU" dirty="0">
                <a:solidFill>
                  <a:schemeClr val="bg1"/>
                </a:solidFill>
                <a:latin typeface="Open Sans"/>
              </a:rPr>
              <a:t> </a:t>
            </a:r>
            <a:r>
              <a:rPr lang="ru-RU" dirty="0" err="1">
                <a:solidFill>
                  <a:schemeClr val="bg1"/>
                </a:solidFill>
                <a:latin typeface="Open Sans"/>
              </a:rPr>
              <a:t>насправді</a:t>
            </a:r>
            <a:r>
              <a:rPr lang="ru-RU" dirty="0">
                <a:solidFill>
                  <a:schemeClr val="bg1"/>
                </a:solidFill>
                <a:latin typeface="Open Sans"/>
              </a:rPr>
              <a:t> за формою </a:t>
            </a:r>
            <a:r>
              <a:rPr lang="ru-RU" dirty="0" err="1">
                <a:solidFill>
                  <a:schemeClr val="bg1"/>
                </a:solidFill>
                <a:latin typeface="Open Sans"/>
              </a:rPr>
              <a:t>трохи</a:t>
            </a:r>
            <a:r>
              <a:rPr lang="ru-RU" dirty="0">
                <a:solidFill>
                  <a:schemeClr val="bg1"/>
                </a:solidFill>
                <a:latin typeface="Open Sans"/>
              </a:rPr>
              <a:t> </a:t>
            </a:r>
            <a:r>
              <a:rPr lang="ru-RU" dirty="0" err="1">
                <a:solidFill>
                  <a:schemeClr val="bg1"/>
                </a:solidFill>
                <a:latin typeface="Open Sans"/>
              </a:rPr>
              <a:t>схожі</a:t>
            </a:r>
            <a:r>
              <a:rPr lang="ru-RU" dirty="0">
                <a:solidFill>
                  <a:schemeClr val="bg1"/>
                </a:solidFill>
                <a:latin typeface="Open Sans"/>
              </a:rPr>
              <a:t> на сон-траву</a:t>
            </a:r>
            <a:r>
              <a:rPr lang="ru-RU" dirty="0" smtClean="0">
                <a:solidFill>
                  <a:schemeClr val="bg1"/>
                </a:solidFill>
                <a:latin typeface="Open Sans"/>
              </a:rPr>
              <a:t>.</a:t>
            </a:r>
            <a:r>
              <a:rPr lang="ru-RU" dirty="0">
                <a:solidFill>
                  <a:schemeClr val="bg1"/>
                </a:solidFill>
                <a:latin typeface="Open Sans"/>
              </a:rPr>
              <a:t> </a:t>
            </a:r>
          </a:p>
          <a:p>
            <a:pPr marL="0" indent="0">
              <a:buNone/>
            </a:pP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84784"/>
            <a:ext cx="428625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876990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z="4050" b="1" i="1" dirty="0" smtClean="0">
                <a:solidFill>
                  <a:srgbClr val="CCFF66"/>
                </a:solidFill>
              </a:rPr>
              <a:t>Крокус</a:t>
            </a:r>
            <a:endParaRPr lang="ru-RU" dirty="0"/>
          </a:p>
        </p:txBody>
      </p:sp>
      <p:sp>
        <p:nvSpPr>
          <p:cNvPr id="4" name="Объект 3"/>
          <p:cNvSpPr>
            <a:spLocks noGrp="1"/>
          </p:cNvSpPr>
          <p:nvPr>
            <p:ph sz="half" idx="2"/>
          </p:nvPr>
        </p:nvSpPr>
        <p:spPr/>
        <p:txBody>
          <a:bodyPr>
            <a:normAutofit fontScale="85000" lnSpcReduction="20000"/>
          </a:bodyPr>
          <a:lstStyle/>
          <a:p>
            <a:pPr marL="0" indent="0">
              <a:buNone/>
            </a:pPr>
            <a:r>
              <a:rPr lang="ru-RU" dirty="0" err="1" smtClean="0"/>
              <a:t>Зникаюча</a:t>
            </a:r>
            <a:r>
              <a:rPr lang="ru-RU" dirty="0" smtClean="0"/>
              <a:t> </a:t>
            </a:r>
            <a:r>
              <a:rPr lang="ru-RU" dirty="0"/>
              <a:t>декоративна </a:t>
            </a:r>
            <a:r>
              <a:rPr lang="ru-RU" dirty="0" err="1"/>
              <a:t>ранньовесняна</a:t>
            </a:r>
            <a:r>
              <a:rPr lang="ru-RU" dirty="0"/>
              <a:t> </a:t>
            </a:r>
            <a:r>
              <a:rPr lang="ru-RU" dirty="0" err="1"/>
              <a:t>рослина</a:t>
            </a:r>
            <a:r>
              <a:rPr lang="ru-RU" dirty="0"/>
              <a:t>, занесена до </a:t>
            </a:r>
            <a:r>
              <a:rPr lang="ru-RU" dirty="0" err="1"/>
              <a:t>Червоної</a:t>
            </a:r>
            <a:r>
              <a:rPr lang="ru-RU" dirty="0"/>
              <a:t> книги </a:t>
            </a:r>
            <a:r>
              <a:rPr lang="ru-RU" dirty="0" err="1"/>
              <a:t>України</a:t>
            </a:r>
            <a:r>
              <a:rPr lang="ru-RU" dirty="0"/>
              <a:t>. У </a:t>
            </a:r>
            <a:r>
              <a:rPr lang="ru-RU" dirty="0" err="1"/>
              <a:t>народі</a:t>
            </a:r>
            <a:r>
              <a:rPr lang="ru-RU" dirty="0"/>
              <a:t> </a:t>
            </a:r>
            <a:r>
              <a:rPr lang="ru-RU" dirty="0" err="1"/>
              <a:t>їх</a:t>
            </a:r>
            <a:r>
              <a:rPr lang="ru-RU" dirty="0"/>
              <a:t> </a:t>
            </a:r>
            <a:r>
              <a:rPr lang="ru-RU" dirty="0" err="1"/>
              <a:t>називають</a:t>
            </a:r>
            <a:r>
              <a:rPr lang="ru-RU" dirty="0"/>
              <a:t> </a:t>
            </a:r>
            <a:r>
              <a:rPr lang="ru-RU" dirty="0" err="1"/>
              <a:t>брандушками</a:t>
            </a:r>
            <a:r>
              <a:rPr lang="ru-RU" dirty="0"/>
              <a:t>, </a:t>
            </a:r>
            <a:r>
              <a:rPr lang="ru-RU" dirty="0" err="1"/>
              <a:t>маслянками</a:t>
            </a:r>
            <a:r>
              <a:rPr lang="ru-RU" dirty="0"/>
              <a:t> </a:t>
            </a:r>
            <a:r>
              <a:rPr lang="ru-RU" dirty="0" err="1"/>
              <a:t>або</a:t>
            </a:r>
            <a:r>
              <a:rPr lang="ru-RU" dirty="0"/>
              <a:t> </a:t>
            </a:r>
            <a:r>
              <a:rPr lang="ru-RU" dirty="0" smtClean="0"/>
              <a:t>сережками</a:t>
            </a:r>
            <a:r>
              <a:rPr lang="ru-RU" dirty="0"/>
              <a:t>. </a:t>
            </a:r>
            <a:r>
              <a:rPr lang="ru-RU" dirty="0" err="1"/>
              <a:t>Це</a:t>
            </a:r>
            <a:r>
              <a:rPr lang="ru-RU" dirty="0"/>
              <a:t> </a:t>
            </a:r>
            <a:r>
              <a:rPr lang="ru-RU" dirty="0" err="1"/>
              <a:t>багаторічна</a:t>
            </a:r>
            <a:r>
              <a:rPr lang="ru-RU" dirty="0"/>
              <a:t> </a:t>
            </a:r>
            <a:r>
              <a:rPr lang="ru-RU" dirty="0" err="1"/>
              <a:t>бульбоцибулинна</a:t>
            </a:r>
            <a:r>
              <a:rPr lang="ru-RU" dirty="0"/>
              <a:t> </a:t>
            </a:r>
            <a:r>
              <a:rPr lang="ru-RU" dirty="0" err="1"/>
              <a:t>трав'яниста</a:t>
            </a:r>
            <a:r>
              <a:rPr lang="ru-RU" dirty="0"/>
              <a:t> </a:t>
            </a:r>
            <a:r>
              <a:rPr lang="ru-RU" dirty="0" err="1"/>
              <a:t>рослина</a:t>
            </a:r>
            <a:r>
              <a:rPr lang="ru-RU" dirty="0"/>
              <a:t> </a:t>
            </a:r>
            <a:r>
              <a:rPr lang="ru-RU" dirty="0" err="1"/>
              <a:t>заввишки</a:t>
            </a:r>
            <a:r>
              <a:rPr lang="ru-RU" dirty="0"/>
              <a:t> 25—35 см з </a:t>
            </a:r>
            <a:r>
              <a:rPr lang="ru-RU" dirty="0" err="1"/>
              <a:t>поодинокими</a:t>
            </a:r>
            <a:r>
              <a:rPr lang="ru-RU" dirty="0"/>
              <a:t>, </a:t>
            </a:r>
            <a:r>
              <a:rPr lang="ru-RU" dirty="0" err="1"/>
              <a:t>фіолетовими</a:t>
            </a:r>
            <a:r>
              <a:rPr lang="ru-RU" dirty="0"/>
              <a:t>, </a:t>
            </a:r>
            <a:r>
              <a:rPr lang="ru-RU" dirty="0" err="1"/>
              <a:t>іноді</a:t>
            </a:r>
            <a:r>
              <a:rPr lang="ru-RU" dirty="0"/>
              <a:t> </a:t>
            </a:r>
            <a:r>
              <a:rPr lang="ru-RU" dirty="0" err="1"/>
              <a:t>сніжно-білими</a:t>
            </a:r>
            <a:r>
              <a:rPr lang="ru-RU" dirty="0"/>
              <a:t> </a:t>
            </a:r>
            <a:r>
              <a:rPr lang="ru-RU" dirty="0" err="1"/>
              <a:t>квітками</a:t>
            </a:r>
            <a:r>
              <a:rPr lang="ru-RU" dirty="0"/>
              <a:t>. </a:t>
            </a:r>
            <a:r>
              <a:rPr lang="ru-RU" dirty="0" err="1"/>
              <a:t>Територія</a:t>
            </a:r>
            <a:r>
              <a:rPr lang="ru-RU" dirty="0"/>
              <a:t> </a:t>
            </a:r>
            <a:r>
              <a:rPr lang="ru-RU" dirty="0" err="1"/>
              <a:t>розповсюдження</a:t>
            </a:r>
            <a:r>
              <a:rPr lang="ru-RU" dirty="0"/>
              <a:t> — </a:t>
            </a:r>
            <a:r>
              <a:rPr lang="ru-RU" dirty="0" err="1"/>
              <a:t>Карпати</a:t>
            </a:r>
            <a:r>
              <a:rPr lang="ru-RU" dirty="0"/>
              <a:t> та </a:t>
            </a:r>
            <a:r>
              <a:rPr lang="ru-RU" dirty="0" err="1" smtClean="0"/>
              <a:t>Поділля</a:t>
            </a:r>
            <a:r>
              <a:rPr lang="ru-RU" dirty="0" smtClean="0"/>
              <a:t>. </a:t>
            </a:r>
            <a:endParaRPr lang="ru-RU"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988840"/>
            <a:ext cx="381000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398534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uk-UA" sz="4050" b="1" i="1" dirty="0" smtClean="0">
                <a:solidFill>
                  <a:srgbClr val="CCFF66"/>
                </a:solidFill>
              </a:rPr>
              <a:t>Сон-трава</a:t>
            </a:r>
            <a:endParaRPr lang="ru-RU" dirty="0"/>
          </a:p>
        </p:txBody>
      </p:sp>
      <p:sp>
        <p:nvSpPr>
          <p:cNvPr id="9" name="Объект 8"/>
          <p:cNvSpPr>
            <a:spLocks noGrp="1"/>
          </p:cNvSpPr>
          <p:nvPr>
            <p:ph sz="half" idx="2"/>
          </p:nvPr>
        </p:nvSpPr>
        <p:spPr/>
        <p:txBody>
          <a:bodyPr>
            <a:normAutofit fontScale="77500" lnSpcReduction="20000"/>
          </a:bodyPr>
          <a:lstStyle/>
          <a:p>
            <a:pPr marL="0" indent="0">
              <a:buNone/>
            </a:pPr>
            <a:r>
              <a:rPr lang="ru-RU" dirty="0" err="1">
                <a:solidFill>
                  <a:schemeClr val="bg1"/>
                </a:solidFill>
              </a:rPr>
              <a:t>Ще</a:t>
            </a:r>
            <a:r>
              <a:rPr lang="ru-RU" dirty="0">
                <a:solidFill>
                  <a:schemeClr val="bg1"/>
                </a:solidFill>
              </a:rPr>
              <a:t> </a:t>
            </a:r>
            <a:r>
              <a:rPr lang="ru-RU" dirty="0" err="1">
                <a:solidFill>
                  <a:schemeClr val="bg1"/>
                </a:solidFill>
              </a:rPr>
              <a:t>можливі</a:t>
            </a:r>
            <a:r>
              <a:rPr lang="ru-RU" dirty="0">
                <a:solidFill>
                  <a:schemeClr val="bg1"/>
                </a:solidFill>
              </a:rPr>
              <a:t> </a:t>
            </a:r>
            <a:r>
              <a:rPr lang="ru-RU" dirty="0" err="1">
                <a:solidFill>
                  <a:schemeClr val="bg1"/>
                </a:solidFill>
              </a:rPr>
              <a:t>віхоли</a:t>
            </a:r>
            <a:r>
              <a:rPr lang="ru-RU" dirty="0">
                <a:solidFill>
                  <a:schemeClr val="bg1"/>
                </a:solidFill>
              </a:rPr>
              <a:t>, </a:t>
            </a:r>
            <a:r>
              <a:rPr lang="ru-RU" dirty="0" err="1">
                <a:solidFill>
                  <a:schemeClr val="bg1"/>
                </a:solidFill>
              </a:rPr>
              <a:t>нічні</a:t>
            </a:r>
            <a:r>
              <a:rPr lang="ru-RU" dirty="0">
                <a:solidFill>
                  <a:schemeClr val="bg1"/>
                </a:solidFill>
              </a:rPr>
              <a:t> заморозки, </a:t>
            </a:r>
            <a:r>
              <a:rPr lang="ru-RU" dirty="0" err="1">
                <a:solidFill>
                  <a:schemeClr val="bg1"/>
                </a:solidFill>
              </a:rPr>
              <a:t>холоднеча</a:t>
            </a:r>
            <a:r>
              <a:rPr lang="ru-RU" dirty="0">
                <a:solidFill>
                  <a:schemeClr val="bg1"/>
                </a:solidFill>
              </a:rPr>
              <a:t>, але </a:t>
            </a:r>
            <a:r>
              <a:rPr lang="ru-RU" dirty="0" err="1">
                <a:solidFill>
                  <a:schemeClr val="bg1"/>
                </a:solidFill>
              </a:rPr>
              <a:t>квітка</a:t>
            </a:r>
            <a:r>
              <a:rPr lang="ru-RU" dirty="0">
                <a:solidFill>
                  <a:schemeClr val="bg1"/>
                </a:solidFill>
              </a:rPr>
              <a:t> сон-трава </a:t>
            </a:r>
            <a:r>
              <a:rPr lang="ru-RU" dirty="0" err="1">
                <a:solidFill>
                  <a:schemeClr val="bg1"/>
                </a:solidFill>
              </a:rPr>
              <a:t>цього</a:t>
            </a:r>
            <a:r>
              <a:rPr lang="ru-RU" dirty="0">
                <a:solidFill>
                  <a:schemeClr val="bg1"/>
                </a:solidFill>
              </a:rPr>
              <a:t> не </a:t>
            </a:r>
            <a:r>
              <a:rPr lang="ru-RU" dirty="0" err="1">
                <a:solidFill>
                  <a:schemeClr val="bg1"/>
                </a:solidFill>
              </a:rPr>
              <a:t>боїться</a:t>
            </a:r>
            <a:r>
              <a:rPr lang="ru-RU" dirty="0">
                <a:solidFill>
                  <a:schemeClr val="bg1"/>
                </a:solidFill>
              </a:rPr>
              <a:t>, вона </a:t>
            </a:r>
            <a:r>
              <a:rPr lang="ru-RU" dirty="0" err="1">
                <a:solidFill>
                  <a:schemeClr val="bg1"/>
                </a:solidFill>
              </a:rPr>
              <a:t>завбачливо</a:t>
            </a:r>
            <a:r>
              <a:rPr lang="ru-RU" dirty="0">
                <a:solidFill>
                  <a:schemeClr val="bg1"/>
                </a:solidFill>
              </a:rPr>
              <a:t> "утеплилась" </a:t>
            </a:r>
            <a:r>
              <a:rPr lang="ru-RU" dirty="0" err="1">
                <a:solidFill>
                  <a:schemeClr val="bg1"/>
                </a:solidFill>
              </a:rPr>
              <a:t>щільним</a:t>
            </a:r>
            <a:r>
              <a:rPr lang="ru-RU" dirty="0">
                <a:solidFill>
                  <a:schemeClr val="bg1"/>
                </a:solidFill>
              </a:rPr>
              <a:t> шаром </a:t>
            </a:r>
            <a:r>
              <a:rPr lang="ru-RU" dirty="0" err="1">
                <a:solidFill>
                  <a:schemeClr val="bg1"/>
                </a:solidFill>
              </a:rPr>
              <a:t>м'якеньких</a:t>
            </a:r>
            <a:r>
              <a:rPr lang="ru-RU" dirty="0">
                <a:solidFill>
                  <a:schemeClr val="bg1"/>
                </a:solidFill>
              </a:rPr>
              <a:t> </a:t>
            </a:r>
            <a:r>
              <a:rPr lang="ru-RU" dirty="0" err="1">
                <a:solidFill>
                  <a:schemeClr val="bg1"/>
                </a:solidFill>
              </a:rPr>
              <a:t>срібних</a:t>
            </a:r>
            <a:r>
              <a:rPr lang="ru-RU" dirty="0">
                <a:solidFill>
                  <a:schemeClr val="bg1"/>
                </a:solidFill>
              </a:rPr>
              <a:t> </a:t>
            </a:r>
            <a:r>
              <a:rPr lang="ru-RU" dirty="0" err="1">
                <a:solidFill>
                  <a:schemeClr val="bg1"/>
                </a:solidFill>
              </a:rPr>
              <a:t>волосків</a:t>
            </a:r>
            <a:r>
              <a:rPr lang="ru-RU" dirty="0">
                <a:solidFill>
                  <a:schemeClr val="bg1"/>
                </a:solidFill>
              </a:rPr>
              <a:t>, </a:t>
            </a:r>
            <a:r>
              <a:rPr lang="ru-RU" dirty="0" err="1">
                <a:solidFill>
                  <a:schemeClr val="bg1"/>
                </a:solidFill>
              </a:rPr>
              <a:t>наче</a:t>
            </a:r>
            <a:r>
              <a:rPr lang="ru-RU" dirty="0">
                <a:solidFill>
                  <a:schemeClr val="bg1"/>
                </a:solidFill>
              </a:rPr>
              <a:t> закуталась в </a:t>
            </a:r>
            <a:r>
              <a:rPr lang="ru-RU" dirty="0" err="1">
                <a:solidFill>
                  <a:schemeClr val="bg1"/>
                </a:solidFill>
              </a:rPr>
              <a:t>хутряну</a:t>
            </a:r>
            <a:r>
              <a:rPr lang="ru-RU" dirty="0">
                <a:solidFill>
                  <a:schemeClr val="bg1"/>
                </a:solidFill>
              </a:rPr>
              <a:t> шубку.</a:t>
            </a:r>
          </a:p>
          <a:p>
            <a:pPr marL="0" indent="0">
              <a:buNone/>
            </a:pPr>
            <a:r>
              <a:rPr lang="ru-RU" dirty="0">
                <a:solidFill>
                  <a:schemeClr val="bg1"/>
                </a:solidFill>
              </a:rPr>
              <a:t>            </a:t>
            </a:r>
            <a:r>
              <a:rPr lang="ru-RU" dirty="0" err="1">
                <a:solidFill>
                  <a:schemeClr val="bg1"/>
                </a:solidFill>
              </a:rPr>
              <a:t>Назву</a:t>
            </a:r>
            <a:r>
              <a:rPr lang="ru-RU" dirty="0">
                <a:solidFill>
                  <a:schemeClr val="bg1"/>
                </a:solidFill>
              </a:rPr>
              <a:t> свою - сон-трава - </a:t>
            </a:r>
            <a:r>
              <a:rPr lang="ru-RU" dirty="0" err="1">
                <a:solidFill>
                  <a:schemeClr val="bg1"/>
                </a:solidFill>
              </a:rPr>
              <a:t>рослина</a:t>
            </a:r>
            <a:r>
              <a:rPr lang="ru-RU" dirty="0">
                <a:solidFill>
                  <a:schemeClr val="bg1"/>
                </a:solidFill>
              </a:rPr>
              <a:t> </a:t>
            </a:r>
            <a:r>
              <a:rPr lang="ru-RU" dirty="0" err="1">
                <a:solidFill>
                  <a:schemeClr val="bg1"/>
                </a:solidFill>
              </a:rPr>
              <a:t>дістала</a:t>
            </a:r>
            <a:r>
              <a:rPr lang="ru-RU" dirty="0">
                <a:solidFill>
                  <a:schemeClr val="bg1"/>
                </a:solidFill>
              </a:rPr>
              <a:t> через те, </a:t>
            </a:r>
            <a:r>
              <a:rPr lang="ru-RU" dirty="0" err="1">
                <a:solidFill>
                  <a:schemeClr val="bg1"/>
                </a:solidFill>
              </a:rPr>
              <a:t>що</a:t>
            </a:r>
            <a:r>
              <a:rPr lang="ru-RU" dirty="0">
                <a:solidFill>
                  <a:schemeClr val="bg1"/>
                </a:solidFill>
              </a:rPr>
              <a:t> </a:t>
            </a:r>
            <a:r>
              <a:rPr lang="ru-RU" dirty="0" err="1">
                <a:solidFill>
                  <a:schemeClr val="bg1"/>
                </a:solidFill>
              </a:rPr>
              <a:t>її</a:t>
            </a:r>
            <a:r>
              <a:rPr lang="ru-RU" dirty="0">
                <a:solidFill>
                  <a:schemeClr val="bg1"/>
                </a:solidFill>
              </a:rPr>
              <a:t> </a:t>
            </a:r>
            <a:r>
              <a:rPr lang="ru-RU" dirty="0" err="1">
                <a:solidFill>
                  <a:schemeClr val="bg1"/>
                </a:solidFill>
              </a:rPr>
              <a:t>квітки</a:t>
            </a:r>
            <a:r>
              <a:rPr lang="ru-RU" dirty="0">
                <a:solidFill>
                  <a:schemeClr val="bg1"/>
                </a:solidFill>
              </a:rPr>
              <a:t> в </a:t>
            </a:r>
            <a:r>
              <a:rPr lang="ru-RU" dirty="0" err="1">
                <a:solidFill>
                  <a:schemeClr val="bg1"/>
                </a:solidFill>
              </a:rPr>
              <a:t>негоду</a:t>
            </a:r>
            <a:r>
              <a:rPr lang="ru-RU" dirty="0">
                <a:solidFill>
                  <a:schemeClr val="bg1"/>
                </a:solidFill>
              </a:rPr>
              <a:t> і холод </a:t>
            </a:r>
            <a:r>
              <a:rPr lang="ru-RU" dirty="0" err="1">
                <a:solidFill>
                  <a:schemeClr val="bg1"/>
                </a:solidFill>
              </a:rPr>
              <a:t>закриті</a:t>
            </a:r>
            <a:r>
              <a:rPr lang="ru-RU" dirty="0">
                <a:solidFill>
                  <a:schemeClr val="bg1"/>
                </a:solidFill>
              </a:rPr>
              <a:t>, </a:t>
            </a:r>
            <a:r>
              <a:rPr lang="ru-RU" dirty="0" err="1">
                <a:solidFill>
                  <a:schemeClr val="bg1"/>
                </a:solidFill>
              </a:rPr>
              <a:t>наче</a:t>
            </a:r>
            <a:r>
              <a:rPr lang="ru-RU" dirty="0">
                <a:solidFill>
                  <a:schemeClr val="bg1"/>
                </a:solidFill>
              </a:rPr>
              <a:t> </a:t>
            </a:r>
            <a:r>
              <a:rPr lang="ru-RU" dirty="0" err="1">
                <a:solidFill>
                  <a:schemeClr val="bg1"/>
                </a:solidFill>
              </a:rPr>
              <a:t>сплять</a:t>
            </a:r>
            <a:r>
              <a:rPr lang="ru-RU" dirty="0">
                <a:solidFill>
                  <a:schemeClr val="bg1"/>
                </a:solidFill>
              </a:rPr>
              <a:t>, </a:t>
            </a:r>
            <a:r>
              <a:rPr lang="ru-RU" dirty="0" err="1">
                <a:solidFill>
                  <a:schemeClr val="bg1"/>
                </a:solidFill>
              </a:rPr>
              <a:t>або</a:t>
            </a:r>
            <a:r>
              <a:rPr lang="ru-RU" dirty="0">
                <a:solidFill>
                  <a:schemeClr val="bg1"/>
                </a:solidFill>
              </a:rPr>
              <a:t> через те, </a:t>
            </a:r>
            <a:r>
              <a:rPr lang="ru-RU" dirty="0" err="1">
                <a:solidFill>
                  <a:schemeClr val="bg1"/>
                </a:solidFill>
              </a:rPr>
              <a:t>що</a:t>
            </a:r>
            <a:r>
              <a:rPr lang="ru-RU" dirty="0">
                <a:solidFill>
                  <a:schemeClr val="bg1"/>
                </a:solidFill>
              </a:rPr>
              <a:t> </a:t>
            </a:r>
            <a:r>
              <a:rPr lang="ru-RU" dirty="0" err="1">
                <a:solidFill>
                  <a:schemeClr val="bg1"/>
                </a:solidFill>
              </a:rPr>
              <a:t>використовували</a:t>
            </a:r>
            <a:r>
              <a:rPr lang="ru-RU" dirty="0">
                <a:solidFill>
                  <a:schemeClr val="bg1"/>
                </a:solidFill>
              </a:rPr>
              <a:t> </a:t>
            </a:r>
            <a:r>
              <a:rPr lang="ru-RU" dirty="0" err="1">
                <a:solidFill>
                  <a:schemeClr val="bg1"/>
                </a:solidFill>
              </a:rPr>
              <a:t>це</a:t>
            </a:r>
            <a:r>
              <a:rPr lang="ru-RU" dirty="0">
                <a:solidFill>
                  <a:schemeClr val="bg1"/>
                </a:solidFill>
              </a:rPr>
              <a:t> </a:t>
            </a:r>
            <a:r>
              <a:rPr lang="ru-RU" dirty="0" err="1">
                <a:solidFill>
                  <a:schemeClr val="bg1"/>
                </a:solidFill>
              </a:rPr>
              <a:t>зілля</a:t>
            </a:r>
            <a:r>
              <a:rPr lang="ru-RU" dirty="0">
                <a:solidFill>
                  <a:schemeClr val="bg1"/>
                </a:solidFill>
              </a:rPr>
              <a:t> в </a:t>
            </a:r>
            <a:r>
              <a:rPr lang="ru-RU" dirty="0" err="1">
                <a:solidFill>
                  <a:schemeClr val="bg1"/>
                </a:solidFill>
              </a:rPr>
              <a:t>народній</a:t>
            </a:r>
            <a:r>
              <a:rPr lang="ru-RU" dirty="0">
                <a:solidFill>
                  <a:schemeClr val="bg1"/>
                </a:solidFill>
              </a:rPr>
              <a:t> </a:t>
            </a:r>
            <a:r>
              <a:rPr lang="ru-RU" dirty="0" err="1">
                <a:solidFill>
                  <a:schemeClr val="bg1"/>
                </a:solidFill>
              </a:rPr>
              <a:t>медицині</a:t>
            </a:r>
            <a:r>
              <a:rPr lang="ru-RU" dirty="0">
                <a:solidFill>
                  <a:schemeClr val="bg1"/>
                </a:solidFill>
              </a:rPr>
              <a:t> як </a:t>
            </a:r>
            <a:r>
              <a:rPr lang="ru-RU" dirty="0" err="1" smtClean="0">
                <a:solidFill>
                  <a:schemeClr val="bg1"/>
                </a:solidFill>
              </a:rPr>
              <a:t>снодійний</a:t>
            </a:r>
            <a:r>
              <a:rPr lang="ru-RU" dirty="0" smtClean="0">
                <a:solidFill>
                  <a:schemeClr val="bg1"/>
                </a:solidFill>
              </a:rPr>
              <a:t> </a:t>
            </a:r>
            <a:r>
              <a:rPr lang="ru-RU" dirty="0" err="1">
                <a:solidFill>
                  <a:schemeClr val="bg1"/>
                </a:solidFill>
              </a:rPr>
              <a:t>засіб</a:t>
            </a:r>
            <a:r>
              <a:rPr lang="ru-RU" dirty="0">
                <a:solidFill>
                  <a:schemeClr val="bg1"/>
                </a:solidFill>
              </a:rPr>
              <a:t>.</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628799"/>
            <a:ext cx="3798932" cy="5063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777405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z="4050" b="1" i="1" dirty="0" smtClean="0">
                <a:solidFill>
                  <a:srgbClr val="CCFF66"/>
                </a:solidFill>
              </a:rPr>
              <a:t>Горицвіт </a:t>
            </a:r>
            <a:r>
              <a:rPr lang="uk-UA" sz="4050" b="1" i="1" dirty="0">
                <a:solidFill>
                  <a:srgbClr val="CCFF66"/>
                </a:solidFill>
              </a:rPr>
              <a:t>весняний</a:t>
            </a:r>
            <a:endParaRPr lang="ru-RU" dirty="0"/>
          </a:p>
        </p:txBody>
      </p:sp>
      <p:sp>
        <p:nvSpPr>
          <p:cNvPr id="4" name="Объект 3"/>
          <p:cNvSpPr>
            <a:spLocks noGrp="1"/>
          </p:cNvSpPr>
          <p:nvPr>
            <p:ph sz="half" idx="2"/>
          </p:nvPr>
        </p:nvSpPr>
        <p:spPr/>
        <p:txBody>
          <a:bodyPr>
            <a:normAutofit fontScale="92500" lnSpcReduction="10000"/>
          </a:bodyPr>
          <a:lstStyle/>
          <a:p>
            <a:pPr marL="0" indent="0">
              <a:buNone/>
            </a:pPr>
            <a:r>
              <a:rPr lang="ru-RU" dirty="0">
                <a:solidFill>
                  <a:schemeClr val="bg1"/>
                </a:solidFill>
              </a:rPr>
              <a:t>Одна </a:t>
            </a:r>
            <a:r>
              <a:rPr lang="ru-RU" dirty="0" err="1">
                <a:solidFill>
                  <a:schemeClr val="bg1"/>
                </a:solidFill>
              </a:rPr>
              <a:t>із</a:t>
            </a:r>
            <a:r>
              <a:rPr lang="ru-RU" dirty="0">
                <a:solidFill>
                  <a:schemeClr val="bg1"/>
                </a:solidFill>
              </a:rPr>
              <a:t> перших </a:t>
            </a:r>
            <a:r>
              <a:rPr lang="ru-RU" dirty="0" err="1">
                <a:solidFill>
                  <a:schemeClr val="bg1"/>
                </a:solidFill>
              </a:rPr>
              <a:t>весняних</a:t>
            </a:r>
            <a:r>
              <a:rPr lang="ru-RU" dirty="0">
                <a:solidFill>
                  <a:schemeClr val="bg1"/>
                </a:solidFill>
              </a:rPr>
              <a:t> </a:t>
            </a:r>
            <a:r>
              <a:rPr lang="ru-RU" dirty="0" err="1">
                <a:solidFill>
                  <a:schemeClr val="bg1"/>
                </a:solidFill>
              </a:rPr>
              <a:t>квіток,поява</a:t>
            </a:r>
            <a:r>
              <a:rPr lang="ru-RU" dirty="0">
                <a:solidFill>
                  <a:schemeClr val="bg1"/>
                </a:solidFill>
              </a:rPr>
              <a:t> </a:t>
            </a:r>
            <a:r>
              <a:rPr lang="ru-RU" dirty="0" err="1">
                <a:solidFill>
                  <a:schemeClr val="bg1"/>
                </a:solidFill>
              </a:rPr>
              <a:t>якої</a:t>
            </a:r>
            <a:r>
              <a:rPr lang="ru-RU" dirty="0">
                <a:solidFill>
                  <a:schemeClr val="bg1"/>
                </a:solidFill>
              </a:rPr>
              <a:t> </a:t>
            </a:r>
            <a:r>
              <a:rPr lang="ru-RU" dirty="0" err="1">
                <a:solidFill>
                  <a:schemeClr val="bg1"/>
                </a:solidFill>
              </a:rPr>
              <a:t>знаменує</a:t>
            </a:r>
            <a:r>
              <a:rPr lang="ru-RU" dirty="0">
                <a:solidFill>
                  <a:schemeClr val="bg1"/>
                </a:solidFill>
              </a:rPr>
              <a:t> </a:t>
            </a:r>
            <a:r>
              <a:rPr lang="ru-RU" dirty="0" err="1">
                <a:solidFill>
                  <a:schemeClr val="bg1"/>
                </a:solidFill>
              </a:rPr>
              <a:t>пробудження</a:t>
            </a:r>
            <a:r>
              <a:rPr lang="ru-RU" dirty="0">
                <a:solidFill>
                  <a:schemeClr val="bg1"/>
                </a:solidFill>
              </a:rPr>
              <a:t> </a:t>
            </a:r>
            <a:r>
              <a:rPr lang="ru-RU" dirty="0" err="1">
                <a:solidFill>
                  <a:schemeClr val="bg1"/>
                </a:solidFill>
              </a:rPr>
              <a:t>природи</a:t>
            </a:r>
            <a:r>
              <a:rPr lang="ru-RU" dirty="0">
                <a:solidFill>
                  <a:schemeClr val="bg1"/>
                </a:solidFill>
              </a:rPr>
              <a:t>. </a:t>
            </a:r>
            <a:r>
              <a:rPr lang="ru-RU" dirty="0" err="1">
                <a:solidFill>
                  <a:schemeClr val="bg1"/>
                </a:solidFill>
              </a:rPr>
              <a:t>Лікарська</a:t>
            </a:r>
            <a:r>
              <a:rPr lang="ru-RU" dirty="0">
                <a:solidFill>
                  <a:schemeClr val="bg1"/>
                </a:solidFill>
              </a:rPr>
              <a:t> </a:t>
            </a:r>
            <a:r>
              <a:rPr lang="ru-RU" dirty="0" err="1">
                <a:solidFill>
                  <a:schemeClr val="bg1"/>
                </a:solidFill>
              </a:rPr>
              <a:t>рослина</a:t>
            </a:r>
            <a:r>
              <a:rPr lang="ru-RU" dirty="0">
                <a:solidFill>
                  <a:schemeClr val="bg1"/>
                </a:solidFill>
              </a:rPr>
              <a:t> з коротким, </a:t>
            </a:r>
            <a:r>
              <a:rPr lang="ru-RU" dirty="0" err="1" smtClean="0">
                <a:solidFill>
                  <a:schemeClr val="bg1"/>
                </a:solidFill>
              </a:rPr>
              <a:t>товстим</a:t>
            </a:r>
            <a:r>
              <a:rPr lang="ru-RU" dirty="0" smtClean="0">
                <a:solidFill>
                  <a:schemeClr val="bg1"/>
                </a:solidFill>
              </a:rPr>
              <a:t> </a:t>
            </a:r>
            <a:r>
              <a:rPr lang="ru-RU" dirty="0" err="1" smtClean="0">
                <a:solidFill>
                  <a:schemeClr val="bg1"/>
                </a:solidFill>
              </a:rPr>
              <a:t>кореневищем</a:t>
            </a:r>
            <a:r>
              <a:rPr lang="ru-RU" dirty="0" smtClean="0">
                <a:solidFill>
                  <a:schemeClr val="bg1"/>
                </a:solidFill>
              </a:rPr>
              <a:t> </a:t>
            </a:r>
            <a:r>
              <a:rPr lang="ru-RU" dirty="0">
                <a:solidFill>
                  <a:schemeClr val="bg1"/>
                </a:solidFill>
              </a:rPr>
              <a:t>і </a:t>
            </a:r>
            <a:r>
              <a:rPr lang="ru-RU" dirty="0" err="1">
                <a:solidFill>
                  <a:schemeClr val="bg1"/>
                </a:solidFill>
              </a:rPr>
              <a:t>численними</a:t>
            </a:r>
            <a:r>
              <a:rPr lang="ru-RU" dirty="0">
                <a:solidFill>
                  <a:schemeClr val="bg1"/>
                </a:solidFill>
              </a:rPr>
              <a:t> </a:t>
            </a:r>
            <a:r>
              <a:rPr lang="ru-RU" dirty="0" err="1">
                <a:solidFill>
                  <a:schemeClr val="bg1"/>
                </a:solidFill>
              </a:rPr>
              <a:t>ребристими</a:t>
            </a:r>
            <a:r>
              <a:rPr lang="ru-RU" dirty="0">
                <a:solidFill>
                  <a:schemeClr val="bg1"/>
                </a:solidFill>
              </a:rPr>
              <a:t>  </a:t>
            </a:r>
            <a:r>
              <a:rPr lang="ru-RU" dirty="0" err="1">
                <a:solidFill>
                  <a:schemeClr val="bg1"/>
                </a:solidFill>
              </a:rPr>
              <a:t>стеблами</a:t>
            </a:r>
            <a:r>
              <a:rPr lang="ru-RU" dirty="0">
                <a:solidFill>
                  <a:schemeClr val="bg1"/>
                </a:solidFill>
              </a:rPr>
              <a:t> . </a:t>
            </a:r>
            <a:r>
              <a:rPr lang="ru-RU" dirty="0" err="1">
                <a:solidFill>
                  <a:schemeClr val="bg1"/>
                </a:solidFill>
              </a:rPr>
              <a:t>Цвіте</a:t>
            </a:r>
            <a:r>
              <a:rPr lang="ru-RU" dirty="0">
                <a:solidFill>
                  <a:schemeClr val="bg1"/>
                </a:solidFill>
              </a:rPr>
              <a:t> з </a:t>
            </a:r>
            <a:r>
              <a:rPr lang="ru-RU" dirty="0" err="1">
                <a:solidFill>
                  <a:schemeClr val="bg1"/>
                </a:solidFill>
              </a:rPr>
              <a:t>ранньої</a:t>
            </a:r>
            <a:r>
              <a:rPr lang="ru-RU" dirty="0">
                <a:solidFill>
                  <a:schemeClr val="bg1"/>
                </a:solidFill>
              </a:rPr>
              <a:t> </a:t>
            </a:r>
            <a:r>
              <a:rPr lang="ru-RU" dirty="0" err="1">
                <a:solidFill>
                  <a:schemeClr val="bg1"/>
                </a:solidFill>
              </a:rPr>
              <a:t>весни</a:t>
            </a:r>
            <a:r>
              <a:rPr lang="ru-RU" dirty="0">
                <a:solidFill>
                  <a:schemeClr val="bg1"/>
                </a:solidFill>
              </a:rPr>
              <a:t> до </a:t>
            </a:r>
            <a:r>
              <a:rPr lang="ru-RU" dirty="0" err="1">
                <a:solidFill>
                  <a:schemeClr val="bg1"/>
                </a:solidFill>
              </a:rPr>
              <a:t>половині</a:t>
            </a:r>
            <a:r>
              <a:rPr lang="ru-RU" dirty="0">
                <a:solidFill>
                  <a:schemeClr val="bg1"/>
                </a:solidFill>
              </a:rPr>
              <a:t> </a:t>
            </a:r>
            <a:r>
              <a:rPr lang="ru-RU" dirty="0" err="1">
                <a:solidFill>
                  <a:schemeClr val="bg1"/>
                </a:solidFill>
              </a:rPr>
              <a:t>травня</a:t>
            </a:r>
            <a:r>
              <a:rPr lang="ru-RU" dirty="0">
                <a:solidFill>
                  <a:schemeClr val="bg1"/>
                </a:solidFill>
              </a:rPr>
              <a:t>. Занесений до </a:t>
            </a:r>
            <a:r>
              <a:rPr lang="ru-RU" dirty="0" err="1">
                <a:solidFill>
                  <a:schemeClr val="bg1"/>
                </a:solidFill>
              </a:rPr>
              <a:t>Червоної</a:t>
            </a:r>
            <a:r>
              <a:rPr lang="ru-RU" dirty="0">
                <a:solidFill>
                  <a:schemeClr val="bg1"/>
                </a:solidFill>
              </a:rPr>
              <a:t> книги </a:t>
            </a:r>
            <a:r>
              <a:rPr lang="ru-RU" dirty="0" err="1">
                <a:solidFill>
                  <a:schemeClr val="bg1"/>
                </a:solidFill>
              </a:rPr>
              <a:t>України</a:t>
            </a:r>
            <a:r>
              <a:rPr lang="ru-RU" dirty="0">
                <a:solidFill>
                  <a:schemeClr val="bg1"/>
                </a:solidFill>
              </a:rPr>
              <a:t> в 2009 р. Статус: «</a:t>
            </a:r>
            <a:r>
              <a:rPr lang="ru-RU" dirty="0" err="1">
                <a:solidFill>
                  <a:schemeClr val="bg1"/>
                </a:solidFill>
              </a:rPr>
              <a:t>неоцінений</a:t>
            </a:r>
            <a:r>
              <a:rPr lang="ru-RU" dirty="0">
                <a:solidFill>
                  <a:schemeClr val="bg1"/>
                </a:solidFill>
              </a:rPr>
              <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3744416"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840534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z="4050" b="1" i="1" dirty="0" smtClean="0">
                <a:solidFill>
                  <a:srgbClr val="CCFF66"/>
                </a:solidFill>
              </a:rPr>
              <a:t>Конвалія</a:t>
            </a:r>
            <a:endParaRPr lang="ru-RU" dirty="0"/>
          </a:p>
        </p:txBody>
      </p:sp>
      <p:sp>
        <p:nvSpPr>
          <p:cNvPr id="4" name="Объект 3"/>
          <p:cNvSpPr>
            <a:spLocks noGrp="1"/>
          </p:cNvSpPr>
          <p:nvPr>
            <p:ph sz="half" idx="2"/>
          </p:nvPr>
        </p:nvSpPr>
        <p:spPr/>
        <p:txBody>
          <a:bodyPr>
            <a:normAutofit fontScale="70000" lnSpcReduction="20000"/>
          </a:bodyPr>
          <a:lstStyle/>
          <a:p>
            <a:pPr marL="0" indent="0">
              <a:buNone/>
            </a:pPr>
            <a:r>
              <a:rPr lang="ru-RU" dirty="0" err="1" smtClean="0">
                <a:solidFill>
                  <a:schemeClr val="bg1"/>
                </a:solidFill>
              </a:rPr>
              <a:t>Надзвичайно</a:t>
            </a:r>
            <a:r>
              <a:rPr lang="ru-RU" dirty="0" smtClean="0">
                <a:solidFill>
                  <a:schemeClr val="bg1"/>
                </a:solidFill>
              </a:rPr>
              <a:t> </a:t>
            </a:r>
            <a:r>
              <a:rPr lang="ru-RU" dirty="0">
                <a:solidFill>
                  <a:schemeClr val="bg1"/>
                </a:solidFill>
              </a:rPr>
              <a:t>красива, </a:t>
            </a:r>
            <a:r>
              <a:rPr lang="ru-RU" dirty="0" err="1">
                <a:solidFill>
                  <a:schemeClr val="bg1"/>
                </a:solidFill>
              </a:rPr>
              <a:t>кореневищна</a:t>
            </a:r>
            <a:r>
              <a:rPr lang="ru-RU" dirty="0">
                <a:solidFill>
                  <a:schemeClr val="bg1"/>
                </a:solidFill>
              </a:rPr>
              <a:t> </a:t>
            </a:r>
            <a:r>
              <a:rPr lang="ru-RU" dirty="0" err="1">
                <a:solidFill>
                  <a:schemeClr val="bg1"/>
                </a:solidFill>
              </a:rPr>
              <a:t>рослина</a:t>
            </a:r>
            <a:r>
              <a:rPr lang="ru-RU" dirty="0">
                <a:solidFill>
                  <a:schemeClr val="bg1"/>
                </a:solidFill>
              </a:rPr>
              <a:t>. </a:t>
            </a:r>
            <a:r>
              <a:rPr lang="ru-RU" dirty="0" err="1">
                <a:solidFill>
                  <a:schemeClr val="bg1"/>
                </a:solidFill>
              </a:rPr>
              <a:t>Цінується</a:t>
            </a:r>
            <a:r>
              <a:rPr lang="ru-RU" dirty="0">
                <a:solidFill>
                  <a:schemeClr val="bg1"/>
                </a:solidFill>
              </a:rPr>
              <a:t> за красу </a:t>
            </a:r>
            <a:r>
              <a:rPr lang="ru-RU" dirty="0" err="1">
                <a:solidFill>
                  <a:schemeClr val="bg1"/>
                </a:solidFill>
              </a:rPr>
              <a:t>дрібних</a:t>
            </a:r>
            <a:r>
              <a:rPr lang="ru-RU" dirty="0">
                <a:solidFill>
                  <a:schemeClr val="bg1"/>
                </a:solidFill>
              </a:rPr>
              <a:t> </a:t>
            </a:r>
            <a:r>
              <a:rPr lang="ru-RU" dirty="0" err="1">
                <a:solidFill>
                  <a:schemeClr val="bg1"/>
                </a:solidFill>
              </a:rPr>
              <a:t>дзвоникоподібних</a:t>
            </a:r>
            <a:r>
              <a:rPr lang="ru-RU" dirty="0">
                <a:solidFill>
                  <a:schemeClr val="bg1"/>
                </a:solidFill>
              </a:rPr>
              <a:t> </a:t>
            </a:r>
            <a:r>
              <a:rPr lang="ru-RU" dirty="0" err="1">
                <a:solidFill>
                  <a:schemeClr val="bg1"/>
                </a:solidFill>
              </a:rPr>
              <a:t>квіток</a:t>
            </a:r>
            <a:r>
              <a:rPr lang="ru-RU" dirty="0">
                <a:solidFill>
                  <a:schemeClr val="bg1"/>
                </a:solidFill>
              </a:rPr>
              <a:t>, </a:t>
            </a:r>
            <a:r>
              <a:rPr lang="ru-RU" dirty="0" err="1">
                <a:solidFill>
                  <a:schemeClr val="bg1"/>
                </a:solidFill>
              </a:rPr>
              <a:t>зібраних</a:t>
            </a:r>
            <a:r>
              <a:rPr lang="ru-RU" dirty="0">
                <a:solidFill>
                  <a:schemeClr val="bg1"/>
                </a:solidFill>
              </a:rPr>
              <a:t> у </a:t>
            </a:r>
            <a:r>
              <a:rPr lang="ru-RU" dirty="0" err="1">
                <a:solidFill>
                  <a:schemeClr val="bg1"/>
                </a:solidFill>
              </a:rPr>
              <a:t>поникле</a:t>
            </a:r>
            <a:r>
              <a:rPr lang="ru-RU" dirty="0">
                <a:solidFill>
                  <a:schemeClr val="bg1"/>
                </a:solidFill>
              </a:rPr>
              <a:t> </a:t>
            </a:r>
            <a:r>
              <a:rPr lang="ru-RU" dirty="0" err="1">
                <a:solidFill>
                  <a:schemeClr val="bg1"/>
                </a:solidFill>
              </a:rPr>
              <a:t>суцвіття</a:t>
            </a:r>
            <a:r>
              <a:rPr lang="ru-RU" dirty="0">
                <a:solidFill>
                  <a:schemeClr val="bg1"/>
                </a:solidFill>
              </a:rPr>
              <a:t>, </a:t>
            </a:r>
            <a:r>
              <a:rPr lang="ru-RU" dirty="0" err="1">
                <a:solidFill>
                  <a:schemeClr val="bg1"/>
                </a:solidFill>
              </a:rPr>
              <a:t>що</a:t>
            </a:r>
            <a:r>
              <a:rPr lang="ru-RU" dirty="0">
                <a:solidFill>
                  <a:schemeClr val="bg1"/>
                </a:solidFill>
              </a:rPr>
              <a:t> </a:t>
            </a:r>
            <a:r>
              <a:rPr lang="ru-RU" dirty="0" err="1">
                <a:solidFill>
                  <a:schemeClr val="bg1"/>
                </a:solidFill>
              </a:rPr>
              <a:t>володіє</a:t>
            </a:r>
            <a:r>
              <a:rPr lang="ru-RU" dirty="0">
                <a:solidFill>
                  <a:schemeClr val="bg1"/>
                </a:solidFill>
              </a:rPr>
              <a:t> </a:t>
            </a:r>
            <a:r>
              <a:rPr lang="ru-RU" dirty="0" err="1">
                <a:solidFill>
                  <a:schemeClr val="bg1"/>
                </a:solidFill>
              </a:rPr>
              <a:t>сильним</a:t>
            </a:r>
            <a:r>
              <a:rPr lang="ru-RU" dirty="0">
                <a:solidFill>
                  <a:schemeClr val="bg1"/>
                </a:solidFill>
              </a:rPr>
              <a:t> ароматом. </a:t>
            </a:r>
            <a:r>
              <a:rPr lang="ru-RU" dirty="0" err="1">
                <a:solidFill>
                  <a:schemeClr val="bg1"/>
                </a:solidFill>
              </a:rPr>
              <a:t>Забарвлення</a:t>
            </a:r>
            <a:r>
              <a:rPr lang="ru-RU" dirty="0">
                <a:solidFill>
                  <a:schemeClr val="bg1"/>
                </a:solidFill>
              </a:rPr>
              <a:t> </a:t>
            </a:r>
            <a:r>
              <a:rPr lang="ru-RU" dirty="0" err="1">
                <a:solidFill>
                  <a:schemeClr val="bg1"/>
                </a:solidFill>
              </a:rPr>
              <a:t>пелюсток</a:t>
            </a:r>
            <a:r>
              <a:rPr lang="ru-RU" dirty="0">
                <a:solidFill>
                  <a:schemeClr val="bg1"/>
                </a:solidFill>
              </a:rPr>
              <a:t> </a:t>
            </a:r>
            <a:r>
              <a:rPr lang="ru-RU" dirty="0" err="1">
                <a:solidFill>
                  <a:schemeClr val="bg1"/>
                </a:solidFill>
              </a:rPr>
              <a:t>конвалії</a:t>
            </a:r>
            <a:r>
              <a:rPr lang="ru-RU" dirty="0">
                <a:solidFill>
                  <a:schemeClr val="bg1"/>
                </a:solidFill>
              </a:rPr>
              <a:t> </a:t>
            </a:r>
            <a:r>
              <a:rPr lang="ru-RU" dirty="0" err="1">
                <a:solidFill>
                  <a:schemeClr val="bg1"/>
                </a:solidFill>
              </a:rPr>
              <a:t>залежить</a:t>
            </a:r>
            <a:r>
              <a:rPr lang="ru-RU" dirty="0">
                <a:solidFill>
                  <a:schemeClr val="bg1"/>
                </a:solidFill>
              </a:rPr>
              <a:t> </a:t>
            </a:r>
            <a:r>
              <a:rPr lang="ru-RU" dirty="0" err="1">
                <a:solidFill>
                  <a:schemeClr val="bg1"/>
                </a:solidFill>
              </a:rPr>
              <a:t>від</a:t>
            </a:r>
            <a:r>
              <a:rPr lang="ru-RU" dirty="0">
                <a:solidFill>
                  <a:schemeClr val="bg1"/>
                </a:solidFill>
              </a:rPr>
              <a:t> сорту, </a:t>
            </a:r>
            <a:r>
              <a:rPr lang="ru-RU" dirty="0" err="1">
                <a:solidFill>
                  <a:schemeClr val="bg1"/>
                </a:solidFill>
              </a:rPr>
              <a:t>однак</a:t>
            </a:r>
            <a:r>
              <a:rPr lang="ru-RU" dirty="0">
                <a:solidFill>
                  <a:schemeClr val="bg1"/>
                </a:solidFill>
              </a:rPr>
              <a:t> </a:t>
            </a:r>
            <a:r>
              <a:rPr lang="ru-RU" dirty="0" err="1">
                <a:solidFill>
                  <a:schemeClr val="bg1"/>
                </a:solidFill>
              </a:rPr>
              <a:t>найчастіше</a:t>
            </a:r>
            <a:r>
              <a:rPr lang="ru-RU" dirty="0">
                <a:solidFill>
                  <a:schemeClr val="bg1"/>
                </a:solidFill>
              </a:rPr>
              <a:t> </a:t>
            </a:r>
            <a:r>
              <a:rPr lang="ru-RU" dirty="0" err="1">
                <a:solidFill>
                  <a:schemeClr val="bg1"/>
                </a:solidFill>
              </a:rPr>
              <a:t>пелюстки</a:t>
            </a:r>
            <a:r>
              <a:rPr lang="ru-RU" dirty="0">
                <a:solidFill>
                  <a:schemeClr val="bg1"/>
                </a:solidFill>
              </a:rPr>
              <a:t> </a:t>
            </a:r>
            <a:r>
              <a:rPr lang="ru-RU" dirty="0" err="1">
                <a:solidFill>
                  <a:schemeClr val="bg1"/>
                </a:solidFill>
              </a:rPr>
              <a:t>білі</a:t>
            </a:r>
            <a:r>
              <a:rPr lang="ru-RU" dirty="0">
                <a:solidFill>
                  <a:schemeClr val="bg1"/>
                </a:solidFill>
              </a:rPr>
              <a:t>. </a:t>
            </a:r>
            <a:r>
              <a:rPr lang="ru-RU" dirty="0" err="1">
                <a:solidFill>
                  <a:schemeClr val="bg1"/>
                </a:solidFill>
              </a:rPr>
              <a:t>Суцвіття</a:t>
            </a:r>
            <a:r>
              <a:rPr lang="ru-RU" dirty="0">
                <a:solidFill>
                  <a:schemeClr val="bg1"/>
                </a:solidFill>
              </a:rPr>
              <a:t> </a:t>
            </a:r>
            <a:r>
              <a:rPr lang="ru-RU" dirty="0" err="1">
                <a:solidFill>
                  <a:schemeClr val="bg1"/>
                </a:solidFill>
              </a:rPr>
              <a:t>конвалії</a:t>
            </a:r>
            <a:r>
              <a:rPr lang="ru-RU" dirty="0">
                <a:solidFill>
                  <a:schemeClr val="bg1"/>
                </a:solidFill>
              </a:rPr>
              <a:t> </a:t>
            </a:r>
            <a:r>
              <a:rPr lang="ru-RU" dirty="0" err="1">
                <a:solidFill>
                  <a:schemeClr val="bg1"/>
                </a:solidFill>
              </a:rPr>
              <a:t>розташовані</a:t>
            </a:r>
            <a:r>
              <a:rPr lang="ru-RU" dirty="0">
                <a:solidFill>
                  <a:schemeClr val="bg1"/>
                </a:solidFill>
              </a:rPr>
              <a:t> на </a:t>
            </a:r>
            <a:r>
              <a:rPr lang="ru-RU" dirty="0" err="1">
                <a:solidFill>
                  <a:schemeClr val="bg1"/>
                </a:solidFill>
              </a:rPr>
              <a:t>довгому</a:t>
            </a:r>
            <a:r>
              <a:rPr lang="ru-RU" dirty="0">
                <a:solidFill>
                  <a:schemeClr val="bg1"/>
                </a:solidFill>
              </a:rPr>
              <a:t> тонкому </a:t>
            </a:r>
            <a:r>
              <a:rPr lang="ru-RU" dirty="0" err="1">
                <a:solidFill>
                  <a:schemeClr val="bg1"/>
                </a:solidFill>
              </a:rPr>
              <a:t>квітконосі</a:t>
            </a:r>
            <a:r>
              <a:rPr lang="ru-RU" dirty="0">
                <a:solidFill>
                  <a:schemeClr val="bg1"/>
                </a:solidFill>
              </a:rPr>
              <a:t>. </a:t>
            </a:r>
            <a:r>
              <a:rPr lang="ru-RU" dirty="0" err="1">
                <a:solidFill>
                  <a:schemeClr val="bg1"/>
                </a:solidFill>
              </a:rPr>
              <a:t>Квіти</a:t>
            </a:r>
            <a:r>
              <a:rPr lang="ru-RU" dirty="0">
                <a:solidFill>
                  <a:schemeClr val="bg1"/>
                </a:solidFill>
              </a:rPr>
              <a:t> </a:t>
            </a:r>
            <a:r>
              <a:rPr lang="ru-RU" dirty="0" err="1">
                <a:solidFill>
                  <a:schemeClr val="bg1"/>
                </a:solidFill>
              </a:rPr>
              <a:t>конвалій</a:t>
            </a:r>
            <a:r>
              <a:rPr lang="ru-RU" dirty="0">
                <a:solidFill>
                  <a:schemeClr val="bg1"/>
                </a:solidFill>
              </a:rPr>
              <a:t> </a:t>
            </a:r>
            <a:r>
              <a:rPr lang="ru-RU" dirty="0" err="1">
                <a:solidFill>
                  <a:schemeClr val="bg1"/>
                </a:solidFill>
              </a:rPr>
              <a:t>розпускаються</a:t>
            </a:r>
            <a:r>
              <a:rPr lang="ru-RU" dirty="0">
                <a:solidFill>
                  <a:schemeClr val="bg1"/>
                </a:solidFill>
              </a:rPr>
              <a:t> на початку, </a:t>
            </a:r>
            <a:r>
              <a:rPr lang="ru-RU" dirty="0" err="1">
                <a:solidFill>
                  <a:schemeClr val="bg1"/>
                </a:solidFill>
              </a:rPr>
              <a:t>або</a:t>
            </a:r>
            <a:r>
              <a:rPr lang="ru-RU" dirty="0">
                <a:solidFill>
                  <a:schemeClr val="bg1"/>
                </a:solidFill>
              </a:rPr>
              <a:t> в </a:t>
            </a:r>
            <a:r>
              <a:rPr lang="ru-RU" dirty="0" err="1">
                <a:solidFill>
                  <a:schemeClr val="bg1"/>
                </a:solidFill>
              </a:rPr>
              <a:t>середині</a:t>
            </a:r>
            <a:r>
              <a:rPr lang="ru-RU" dirty="0">
                <a:solidFill>
                  <a:schemeClr val="bg1"/>
                </a:solidFill>
              </a:rPr>
              <a:t> </a:t>
            </a:r>
            <a:r>
              <a:rPr lang="ru-RU" dirty="0" err="1">
                <a:solidFill>
                  <a:schemeClr val="bg1"/>
                </a:solidFill>
              </a:rPr>
              <a:t>травня</a:t>
            </a:r>
            <a:r>
              <a:rPr lang="ru-RU" dirty="0">
                <a:solidFill>
                  <a:schemeClr val="bg1"/>
                </a:solidFill>
              </a:rPr>
              <a:t>, в </a:t>
            </a:r>
            <a:r>
              <a:rPr lang="ru-RU" dirty="0" err="1">
                <a:solidFill>
                  <a:schemeClr val="bg1"/>
                </a:solidFill>
              </a:rPr>
              <a:t>залежності</a:t>
            </a:r>
            <a:r>
              <a:rPr lang="ru-RU" dirty="0">
                <a:solidFill>
                  <a:schemeClr val="bg1"/>
                </a:solidFill>
              </a:rPr>
              <a:t> </a:t>
            </a:r>
            <a:r>
              <a:rPr lang="ru-RU" dirty="0" err="1">
                <a:solidFill>
                  <a:schemeClr val="bg1"/>
                </a:solidFill>
              </a:rPr>
              <a:t>від</a:t>
            </a:r>
            <a:r>
              <a:rPr lang="ru-RU" dirty="0">
                <a:solidFill>
                  <a:schemeClr val="bg1"/>
                </a:solidFill>
              </a:rPr>
              <a:t> </a:t>
            </a:r>
            <a:r>
              <a:rPr lang="ru-RU" dirty="0" err="1">
                <a:solidFill>
                  <a:schemeClr val="bg1"/>
                </a:solidFill>
              </a:rPr>
              <a:t>погодних</a:t>
            </a:r>
            <a:r>
              <a:rPr lang="ru-RU" dirty="0">
                <a:solidFill>
                  <a:schemeClr val="bg1"/>
                </a:solidFill>
              </a:rPr>
              <a:t> умов. Не </a:t>
            </a:r>
            <a:r>
              <a:rPr lang="ru-RU" dirty="0" err="1">
                <a:solidFill>
                  <a:schemeClr val="bg1"/>
                </a:solidFill>
              </a:rPr>
              <a:t>менш</a:t>
            </a:r>
            <a:r>
              <a:rPr lang="ru-RU" dirty="0">
                <a:solidFill>
                  <a:schemeClr val="bg1"/>
                </a:solidFill>
              </a:rPr>
              <a:t> </a:t>
            </a:r>
            <a:r>
              <a:rPr lang="ru-RU" dirty="0" err="1">
                <a:solidFill>
                  <a:schemeClr val="bg1"/>
                </a:solidFill>
              </a:rPr>
              <a:t>красиві</a:t>
            </a:r>
            <a:r>
              <a:rPr lang="ru-RU" dirty="0">
                <a:solidFill>
                  <a:schemeClr val="bg1"/>
                </a:solidFill>
              </a:rPr>
              <a:t> </a:t>
            </a:r>
            <a:r>
              <a:rPr lang="ru-RU" dirty="0" err="1">
                <a:solidFill>
                  <a:schemeClr val="bg1"/>
                </a:solidFill>
              </a:rPr>
              <a:t>гладкі</a:t>
            </a:r>
            <a:r>
              <a:rPr lang="ru-RU" dirty="0">
                <a:solidFill>
                  <a:schemeClr val="bg1"/>
                </a:solidFill>
              </a:rPr>
              <a:t> </a:t>
            </a:r>
            <a:r>
              <a:rPr lang="ru-RU" dirty="0" err="1">
                <a:solidFill>
                  <a:schemeClr val="bg1"/>
                </a:solidFill>
              </a:rPr>
              <a:t>листя</a:t>
            </a:r>
            <a:r>
              <a:rPr lang="ru-RU" dirty="0">
                <a:solidFill>
                  <a:schemeClr val="bg1"/>
                </a:solidFill>
              </a:rPr>
              <a:t> </a:t>
            </a:r>
            <a:r>
              <a:rPr lang="ru-RU" dirty="0" err="1">
                <a:solidFill>
                  <a:schemeClr val="bg1"/>
                </a:solidFill>
              </a:rPr>
              <a:t>конвалії</a:t>
            </a:r>
            <a:r>
              <a:rPr lang="ru-RU" dirty="0">
                <a:solidFill>
                  <a:schemeClr val="bg1"/>
                </a:solidFill>
              </a:rPr>
              <a:t>, </a:t>
            </a:r>
            <a:r>
              <a:rPr lang="ru-RU" dirty="0" err="1">
                <a:solidFill>
                  <a:schemeClr val="bg1"/>
                </a:solidFill>
              </a:rPr>
              <a:t>що</a:t>
            </a:r>
            <a:r>
              <a:rPr lang="ru-RU" dirty="0">
                <a:solidFill>
                  <a:schemeClr val="bg1"/>
                </a:solidFill>
              </a:rPr>
              <a:t> </a:t>
            </a:r>
            <a:r>
              <a:rPr lang="ru-RU" dirty="0" err="1">
                <a:solidFill>
                  <a:schemeClr val="bg1"/>
                </a:solidFill>
              </a:rPr>
              <a:t>мають</a:t>
            </a:r>
            <a:r>
              <a:rPr lang="ru-RU" dirty="0">
                <a:solidFill>
                  <a:schemeClr val="bg1"/>
                </a:solidFill>
              </a:rPr>
              <a:t> </a:t>
            </a:r>
            <a:r>
              <a:rPr lang="ru-RU" dirty="0" err="1">
                <a:solidFill>
                  <a:schemeClr val="bg1"/>
                </a:solidFill>
              </a:rPr>
              <a:t>широколистяну</a:t>
            </a:r>
            <a:r>
              <a:rPr lang="ru-RU" dirty="0">
                <a:solidFill>
                  <a:schemeClr val="bg1"/>
                </a:solidFill>
              </a:rPr>
              <a:t> форму і </a:t>
            </a:r>
            <a:r>
              <a:rPr lang="ru-RU" dirty="0" err="1">
                <a:solidFill>
                  <a:schemeClr val="bg1"/>
                </a:solidFill>
              </a:rPr>
              <a:t>пофарбовані</a:t>
            </a:r>
            <a:r>
              <a:rPr lang="ru-RU" dirty="0">
                <a:solidFill>
                  <a:schemeClr val="bg1"/>
                </a:solidFill>
              </a:rPr>
              <a:t> в темно-</a:t>
            </a:r>
            <a:r>
              <a:rPr lang="ru-RU" dirty="0" err="1">
                <a:solidFill>
                  <a:schemeClr val="bg1"/>
                </a:solidFill>
              </a:rPr>
              <a:t>зелений</a:t>
            </a:r>
            <a:r>
              <a:rPr lang="ru-RU" dirty="0">
                <a:solidFill>
                  <a:schemeClr val="bg1"/>
                </a:solidFill>
              </a:rPr>
              <a:t> </a:t>
            </a:r>
            <a:r>
              <a:rPr lang="ru-RU" dirty="0" err="1" smtClean="0">
                <a:solidFill>
                  <a:schemeClr val="bg1"/>
                </a:solidFill>
              </a:rPr>
              <a:t>колір</a:t>
            </a:r>
            <a:r>
              <a:rPr lang="ru-RU" dirty="0" smtClean="0">
                <a:solidFill>
                  <a:schemeClr val="bg1"/>
                </a:solidFill>
              </a:rPr>
              <a:t>.</a:t>
            </a:r>
            <a:endParaRPr lang="ru-RU" dirty="0">
              <a:solidFill>
                <a:schemeClr val="bg1"/>
              </a:solidFill>
            </a:endParaRPr>
          </a:p>
        </p:txBody>
      </p:sp>
      <p:pic>
        <p:nvPicPr>
          <p:cNvPr id="4098" name="Picture 2" descr="http://fitoapteka.org/images/stories/8/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16832"/>
            <a:ext cx="2815349"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77060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544587112"/>
              </p:ext>
            </p:extLst>
          </p:nvPr>
        </p:nvGraphicFramePr>
        <p:xfrm>
          <a:off x="0" y="1296393"/>
          <a:ext cx="5976672" cy="4032450"/>
        </p:xfrm>
        <a:graphic>
          <a:graphicData uri="http://schemas.openxmlformats.org/drawingml/2006/table">
            <a:tbl>
              <a:tblPr firstRow="1" bandRow="1">
                <a:tableStyleId>{2D5ABB26-0587-4C30-8999-92F81FD0307C}</a:tableStyleId>
              </a:tblPr>
              <a:tblGrid>
                <a:gridCol w="373542"/>
                <a:gridCol w="373542"/>
                <a:gridCol w="373542"/>
                <a:gridCol w="373542"/>
                <a:gridCol w="373542"/>
                <a:gridCol w="373542"/>
                <a:gridCol w="373542"/>
                <a:gridCol w="373542"/>
                <a:gridCol w="373542"/>
                <a:gridCol w="373542"/>
                <a:gridCol w="373542"/>
                <a:gridCol w="373542"/>
                <a:gridCol w="373542"/>
                <a:gridCol w="373542"/>
                <a:gridCol w="373542"/>
                <a:gridCol w="373542"/>
              </a:tblGrid>
              <a:tr h="403245">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1</a:t>
                      </a:r>
                      <a:endParaRPr lang="ru-RU" dirty="0"/>
                    </a:p>
                  </a:txBody>
                  <a:tcPr anchor="ctr">
                    <a:lnR w="28575" cap="flat" cmpd="sng" algn="ctr">
                      <a:solidFill>
                        <a:srgbClr val="C0000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endParaRPr lang="ru-RU"/>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403245">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2</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r>
                        <a:rPr lang="uk-UA" dirty="0" smtClean="0"/>
                        <a:t>3</a:t>
                      </a:r>
                      <a:endParaRPr lang="ru-RU" dirty="0"/>
                    </a:p>
                  </a:txBody>
                  <a:tcPr anchor="ctr">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4</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dirty="0"/>
                    </a:p>
                  </a:txBody>
                  <a:tcPr anchor="ctr">
                    <a:lnB w="12700" cap="flat" cmpd="sng" algn="ctr">
                      <a:no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5</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r>
              <a:tr h="403245">
                <a:tc>
                  <a:txBody>
                    <a:bodyPr/>
                    <a:lstStyle/>
                    <a:p>
                      <a:pPr algn="ctr"/>
                      <a:r>
                        <a:rPr lang="uk-UA" dirty="0" smtClean="0"/>
                        <a:t>6</a:t>
                      </a:r>
                      <a:endParaRPr lang="ru-RU" dirty="0"/>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tc>
                <a:tc>
                  <a:txBody>
                    <a:bodyPr/>
                    <a:lstStyle/>
                    <a:p>
                      <a:pPr algn="ctr"/>
                      <a:endParaRPr lang="ru-RU" dirty="0"/>
                    </a:p>
                  </a:txBody>
                  <a:tcPr anchor="ctr"/>
                </a:tc>
              </a:tr>
              <a:tr h="403245">
                <a:tc>
                  <a:txBody>
                    <a:bodyPr/>
                    <a:lstStyle/>
                    <a:p>
                      <a:pPr algn="ctr"/>
                      <a:endParaRPr lang="ru-RU"/>
                    </a:p>
                  </a:txBody>
                  <a:tcPr anchor="ctr">
                    <a:lnT w="12700" cap="flat" cmpd="sng" algn="ctr">
                      <a:no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r>
                        <a:rPr lang="uk-UA" dirty="0" smtClean="0"/>
                        <a:t>7</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8</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9</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r>
              <a:tr h="403245">
                <a:tc>
                  <a:txBody>
                    <a:bodyPr/>
                    <a:lstStyle/>
                    <a:p>
                      <a:pPr algn="ctr"/>
                      <a:endParaRPr lang="ru-RU" dirty="0"/>
                    </a:p>
                  </a:txBody>
                  <a:tcPr anchor="ctr"/>
                </a:tc>
                <a:tc>
                  <a:txBody>
                    <a:bodyPr/>
                    <a:lstStyle/>
                    <a:p>
                      <a:pPr algn="ctr"/>
                      <a:endParaRPr lang="ru-RU"/>
                    </a:p>
                  </a:txBody>
                  <a:tcPr anchor="ctr"/>
                </a:tc>
                <a:tc>
                  <a:txBody>
                    <a:bodyPr/>
                    <a:lstStyle/>
                    <a:p>
                      <a:pPr algn="ctr"/>
                      <a:r>
                        <a:rPr lang="uk-UA" sz="1200" b="1" dirty="0" smtClean="0"/>
                        <a:t>10</a:t>
                      </a:r>
                      <a:endParaRPr lang="ru-RU" sz="1200" b="1"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
        <p:nvSpPr>
          <p:cNvPr id="3" name="Заголовок 1"/>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3200" b="1" i="1" dirty="0" smtClean="0">
                <a:solidFill>
                  <a:srgbClr val="CCFF66"/>
                </a:solidFill>
              </a:rPr>
              <a:t>Кросворд</a:t>
            </a:r>
            <a:r>
              <a:rPr lang="uk-UA" sz="4050" b="1" i="1" dirty="0" smtClean="0">
                <a:solidFill>
                  <a:srgbClr val="CCFF66"/>
                </a:solidFill>
              </a:rPr>
              <a:t> «Первоцвіти»</a:t>
            </a:r>
            <a:endParaRPr lang="ru-RU" dirty="0"/>
          </a:p>
        </p:txBody>
      </p:sp>
      <p:sp>
        <p:nvSpPr>
          <p:cNvPr id="4" name="TextBox 3"/>
          <p:cNvSpPr txBox="1"/>
          <p:nvPr/>
        </p:nvSpPr>
        <p:spPr>
          <a:xfrm>
            <a:off x="5874539" y="1772816"/>
            <a:ext cx="3070071" cy="1200329"/>
          </a:xfrm>
          <a:prstGeom prst="rect">
            <a:avLst/>
          </a:prstGeom>
          <a:noFill/>
        </p:spPr>
        <p:txBody>
          <a:bodyPr wrap="none" rtlCol="0">
            <a:spAutoFit/>
          </a:bodyPr>
          <a:lstStyle/>
          <a:p>
            <a:r>
              <a:rPr lang="uk-UA" i="1" dirty="0" smtClean="0">
                <a:solidFill>
                  <a:srgbClr val="C00000"/>
                </a:solidFill>
              </a:rPr>
              <a:t>1. </a:t>
            </a:r>
            <a:r>
              <a:rPr lang="uk-UA" i="1" dirty="0" smtClean="0">
                <a:solidFill>
                  <a:schemeClr val="accent3">
                    <a:lumMod val="20000"/>
                    <a:lumOff val="80000"/>
                  </a:schemeClr>
                </a:solidFill>
              </a:rPr>
              <a:t>Він маленький і біленький,</a:t>
            </a:r>
            <a:br>
              <a:rPr lang="uk-UA" i="1" dirty="0" smtClean="0">
                <a:solidFill>
                  <a:schemeClr val="accent3">
                    <a:lumMod val="20000"/>
                    <a:lumOff val="80000"/>
                  </a:schemeClr>
                </a:solidFill>
              </a:rPr>
            </a:br>
            <a:r>
              <a:rPr lang="uk-UA" i="1" dirty="0" smtClean="0">
                <a:solidFill>
                  <a:schemeClr val="accent3">
                    <a:lumMod val="20000"/>
                    <a:lumOff val="80000"/>
                  </a:schemeClr>
                </a:solidFill>
              </a:rPr>
              <a:t>має ніженьку тоненьку.</a:t>
            </a:r>
            <a:br>
              <a:rPr lang="uk-UA" i="1" dirty="0" smtClean="0">
                <a:solidFill>
                  <a:schemeClr val="accent3">
                    <a:lumMod val="20000"/>
                    <a:lumOff val="80000"/>
                  </a:schemeClr>
                </a:solidFill>
              </a:rPr>
            </a:br>
            <a:r>
              <a:rPr lang="uk-UA" i="1" dirty="0" smtClean="0">
                <a:solidFill>
                  <a:schemeClr val="accent3">
                    <a:lumMod val="20000"/>
                    <a:lumOff val="80000"/>
                  </a:schemeClr>
                </a:solidFill>
              </a:rPr>
              <a:t>Сповіщає рідний край:</a:t>
            </a:r>
            <a:br>
              <a:rPr lang="uk-UA" i="1" dirty="0" smtClean="0">
                <a:solidFill>
                  <a:schemeClr val="accent3">
                    <a:lumMod val="20000"/>
                    <a:lumOff val="80000"/>
                  </a:schemeClr>
                </a:solidFill>
              </a:rPr>
            </a:br>
            <a:r>
              <a:rPr lang="uk-UA" i="1" dirty="0" smtClean="0">
                <a:solidFill>
                  <a:schemeClr val="accent3">
                    <a:lumMod val="20000"/>
                    <a:lumOff val="80000"/>
                  </a:schemeClr>
                </a:solidFill>
              </a:rPr>
              <a:t>Гей, весна прийшла, стрічай!</a:t>
            </a:r>
            <a:endParaRPr lang="ru-RU" i="1" dirty="0">
              <a:solidFill>
                <a:schemeClr val="accent3">
                  <a:lumMod val="20000"/>
                  <a:lumOff val="80000"/>
                </a:schemeClr>
              </a:solidFill>
            </a:endParaRPr>
          </a:p>
        </p:txBody>
      </p:sp>
    </p:spTree>
    <p:extLst>
      <p:ext uri="{BB962C8B-B14F-4D97-AF65-F5344CB8AC3E}">
        <p14:creationId xmlns:p14="http://schemas.microsoft.com/office/powerpoint/2010/main" val="3867307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008055928"/>
              </p:ext>
            </p:extLst>
          </p:nvPr>
        </p:nvGraphicFramePr>
        <p:xfrm>
          <a:off x="0" y="1296393"/>
          <a:ext cx="5976672" cy="4032450"/>
        </p:xfrm>
        <a:graphic>
          <a:graphicData uri="http://schemas.openxmlformats.org/drawingml/2006/table">
            <a:tbl>
              <a:tblPr firstRow="1" bandRow="1">
                <a:tableStyleId>{2D5ABB26-0587-4C30-8999-92F81FD0307C}</a:tableStyleId>
              </a:tblPr>
              <a:tblGrid>
                <a:gridCol w="373542"/>
                <a:gridCol w="373542"/>
                <a:gridCol w="373542"/>
                <a:gridCol w="373542"/>
                <a:gridCol w="373542"/>
                <a:gridCol w="373542"/>
                <a:gridCol w="373542"/>
                <a:gridCol w="373542"/>
                <a:gridCol w="373542"/>
                <a:gridCol w="373542"/>
                <a:gridCol w="373542"/>
                <a:gridCol w="373542"/>
                <a:gridCol w="373542"/>
                <a:gridCol w="373542"/>
                <a:gridCol w="373542"/>
                <a:gridCol w="373542"/>
              </a:tblGrid>
              <a:tr h="403245">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1</a:t>
                      </a:r>
                      <a:endParaRPr lang="ru-RU" dirty="0"/>
                    </a:p>
                  </a:txBody>
                  <a:tcPr anchor="ctr">
                    <a:lnR w="28575" cap="flat" cmpd="sng" algn="ctr">
                      <a:solidFill>
                        <a:srgbClr val="C0000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Д</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Ж</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И</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403245">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2</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r>
                        <a:rPr lang="uk-UA" dirty="0" smtClean="0"/>
                        <a:t>3</a:t>
                      </a:r>
                      <a:endParaRPr lang="ru-RU" dirty="0"/>
                    </a:p>
                  </a:txBody>
                  <a:tcPr anchor="ctr">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4</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dirty="0"/>
                    </a:p>
                  </a:txBody>
                  <a:tcPr anchor="ctr">
                    <a:lnB w="12700" cap="flat" cmpd="sng" algn="ctr">
                      <a:no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5</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r>
              <a:tr h="403245">
                <a:tc>
                  <a:txBody>
                    <a:bodyPr/>
                    <a:lstStyle/>
                    <a:p>
                      <a:pPr algn="ctr"/>
                      <a:r>
                        <a:rPr lang="uk-UA" dirty="0" smtClean="0"/>
                        <a:t>6</a:t>
                      </a:r>
                      <a:endParaRPr lang="ru-RU" dirty="0"/>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tc>
                <a:tc>
                  <a:txBody>
                    <a:bodyPr/>
                    <a:lstStyle/>
                    <a:p>
                      <a:pPr algn="ctr"/>
                      <a:endParaRPr lang="ru-RU" dirty="0"/>
                    </a:p>
                  </a:txBody>
                  <a:tcPr anchor="ctr"/>
                </a:tc>
              </a:tr>
              <a:tr h="403245">
                <a:tc>
                  <a:txBody>
                    <a:bodyPr/>
                    <a:lstStyle/>
                    <a:p>
                      <a:pPr algn="ctr"/>
                      <a:endParaRPr lang="ru-RU"/>
                    </a:p>
                  </a:txBody>
                  <a:tcPr anchor="ctr">
                    <a:lnT w="12700" cap="flat" cmpd="sng" algn="ctr">
                      <a:no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r>
                        <a:rPr lang="uk-UA" dirty="0" smtClean="0"/>
                        <a:t>7</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8</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9</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r>
              <a:tr h="403245">
                <a:tc>
                  <a:txBody>
                    <a:bodyPr/>
                    <a:lstStyle/>
                    <a:p>
                      <a:pPr algn="ctr"/>
                      <a:endParaRPr lang="ru-RU" dirty="0"/>
                    </a:p>
                  </a:txBody>
                  <a:tcPr anchor="ctr"/>
                </a:tc>
                <a:tc>
                  <a:txBody>
                    <a:bodyPr/>
                    <a:lstStyle/>
                    <a:p>
                      <a:pPr algn="ctr"/>
                      <a:endParaRPr lang="ru-RU"/>
                    </a:p>
                  </a:txBody>
                  <a:tcPr anchor="ctr"/>
                </a:tc>
                <a:tc>
                  <a:txBody>
                    <a:bodyPr/>
                    <a:lstStyle/>
                    <a:p>
                      <a:pPr algn="ctr"/>
                      <a:r>
                        <a:rPr lang="uk-UA" sz="1200" b="1" dirty="0" smtClean="0"/>
                        <a:t>10</a:t>
                      </a:r>
                      <a:endParaRPr lang="ru-RU" sz="1200" b="1"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
        <p:nvSpPr>
          <p:cNvPr id="3" name="Заголовок 1"/>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3200" b="1" i="1" dirty="0" smtClean="0">
                <a:solidFill>
                  <a:srgbClr val="CCFF66"/>
                </a:solidFill>
              </a:rPr>
              <a:t>Кросворд</a:t>
            </a:r>
            <a:r>
              <a:rPr lang="uk-UA" sz="4050" b="1" i="1" dirty="0" smtClean="0">
                <a:solidFill>
                  <a:srgbClr val="CCFF66"/>
                </a:solidFill>
              </a:rPr>
              <a:t> «Первоцвіти»</a:t>
            </a:r>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174178" y="2114854"/>
            <a:ext cx="2736304" cy="2052228"/>
          </a:xfrm>
          <a:prstGeom prst="rect">
            <a:avLst/>
          </a:prstGeom>
        </p:spPr>
      </p:pic>
    </p:spTree>
    <p:extLst>
      <p:ext uri="{BB962C8B-B14F-4D97-AF65-F5344CB8AC3E}">
        <p14:creationId xmlns:p14="http://schemas.microsoft.com/office/powerpoint/2010/main" val="1986878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_5038a_d96fc71a_XXL.jpg"/>
          <p:cNvPicPr>
            <a:picLocks noChangeAspect="1"/>
          </p:cNvPicPr>
          <p:nvPr/>
        </p:nvPicPr>
        <p:blipFill>
          <a:blip r:embed="rId2"/>
          <a:stretch>
            <a:fillRect/>
          </a:stretch>
        </p:blipFill>
        <p:spPr>
          <a:xfrm>
            <a:off x="0" y="0"/>
            <a:ext cx="9358346" cy="6858000"/>
          </a:xfrm>
          <a:prstGeom prst="rect">
            <a:avLst/>
          </a:prstGeom>
          <a:ln>
            <a:noFill/>
          </a:ln>
        </p:spPr>
        <p:style>
          <a:lnRef idx="3">
            <a:schemeClr val="lt1"/>
          </a:lnRef>
          <a:fillRef idx="1">
            <a:schemeClr val="accent3"/>
          </a:fillRef>
          <a:effectRef idx="1">
            <a:schemeClr val="accent3"/>
          </a:effectRef>
          <a:fontRef idx="minor">
            <a:schemeClr val="lt1"/>
          </a:fontRef>
        </p:style>
      </p:pic>
      <p:sp>
        <p:nvSpPr>
          <p:cNvPr id="3" name="TextBox 2"/>
          <p:cNvSpPr txBox="1"/>
          <p:nvPr/>
        </p:nvSpPr>
        <p:spPr>
          <a:xfrm>
            <a:off x="3857620" y="285729"/>
            <a:ext cx="4857784" cy="1200329"/>
          </a:xfrm>
          <a:prstGeom prst="rect">
            <a:avLst/>
          </a:prstGeom>
          <a:noFill/>
        </p:spPr>
        <p:txBody>
          <a:bodyPr wrap="square" rtlCol="0">
            <a:spAutoFit/>
          </a:bodyPr>
          <a:lstStyle/>
          <a:p>
            <a:endParaRPr lang="uk-UA" dirty="0">
              <a:solidFill>
                <a:prstClr val="black"/>
              </a:solidFill>
            </a:endParaRPr>
          </a:p>
          <a:p>
            <a:endParaRPr lang="uk-UA" dirty="0">
              <a:solidFill>
                <a:prstClr val="black"/>
              </a:solidFill>
            </a:endParaRPr>
          </a:p>
          <a:p>
            <a:endParaRPr lang="uk-UA" dirty="0">
              <a:solidFill>
                <a:prstClr val="black"/>
              </a:solidFill>
            </a:endParaRPr>
          </a:p>
          <a:p>
            <a:endParaRPr lang="ru-RU" dirty="0">
              <a:solidFill>
                <a:prstClr val="black"/>
              </a:solidFill>
            </a:endParaRPr>
          </a:p>
        </p:txBody>
      </p:sp>
      <p:sp>
        <p:nvSpPr>
          <p:cNvPr id="5" name="TextBox 4"/>
          <p:cNvSpPr txBox="1"/>
          <p:nvPr/>
        </p:nvSpPr>
        <p:spPr>
          <a:xfrm>
            <a:off x="3857620" y="363915"/>
            <a:ext cx="5257544" cy="649408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uk-UA" sz="2400" b="1" dirty="0">
                <a:solidFill>
                  <a:prstClr val="black"/>
                </a:solidFill>
                <a:latin typeface="Monotype Corsiva" pitchFamily="66" charset="0"/>
              </a:rPr>
              <a:t>    Ми всі радіємо весні, бо вона несе на своїх чарівних крилах  тепло, приліт наших друзів птахів, що чарують своїм співом, а ще тим, що саме   ранньої весни, коли тільки – </a:t>
            </a:r>
            <a:r>
              <a:rPr lang="uk-UA" sz="2400" b="1" dirty="0" err="1">
                <a:solidFill>
                  <a:prstClr val="black"/>
                </a:solidFill>
                <a:latin typeface="Monotype Corsiva" pitchFamily="66" charset="0"/>
              </a:rPr>
              <a:t>тільки</a:t>
            </a:r>
            <a:r>
              <a:rPr lang="uk-UA" sz="2400" b="1" dirty="0">
                <a:solidFill>
                  <a:prstClr val="black"/>
                </a:solidFill>
                <a:latin typeface="Monotype Corsiva" pitchFamily="66" charset="0"/>
              </a:rPr>
              <a:t>  зійшли сніги, на </a:t>
            </a:r>
            <a:r>
              <a:rPr lang="uk-UA" sz="2400" b="1" dirty="0" err="1">
                <a:solidFill>
                  <a:prstClr val="black"/>
                </a:solidFill>
                <a:latin typeface="Monotype Corsiva" pitchFamily="66" charset="0"/>
              </a:rPr>
              <a:t>проталинках</a:t>
            </a:r>
            <a:r>
              <a:rPr lang="uk-UA" sz="2400" b="1" dirty="0">
                <a:solidFill>
                  <a:prstClr val="black"/>
                </a:solidFill>
                <a:latin typeface="Monotype Corsiva" pitchFamily="66" charset="0"/>
              </a:rPr>
              <a:t> та горбочках, які щедро освітлює любе сонечко, з</a:t>
            </a:r>
            <a:r>
              <a:rPr lang="en-US" sz="2400" b="1" dirty="0">
                <a:solidFill>
                  <a:prstClr val="black"/>
                </a:solidFill>
                <a:latin typeface="Monotype Corsiva" pitchFamily="66" charset="0"/>
              </a:rPr>
              <a:t>’</a:t>
            </a:r>
            <a:r>
              <a:rPr lang="uk-UA" sz="2400" b="1" dirty="0">
                <a:solidFill>
                  <a:prstClr val="black"/>
                </a:solidFill>
                <a:latin typeface="Monotype Corsiva" pitchFamily="66" charset="0"/>
              </a:rPr>
              <a:t>являються ніжні, тендітні і  неповторні своєю красою квіти. </a:t>
            </a:r>
            <a:r>
              <a:rPr lang="uk-UA" sz="2400" b="1" dirty="0" smtClean="0">
                <a:solidFill>
                  <a:prstClr val="black"/>
                </a:solidFill>
                <a:latin typeface="Monotype Corsiva" pitchFamily="66" charset="0"/>
              </a:rPr>
              <a:t>Це ті рослини, які </a:t>
            </a:r>
            <a:r>
              <a:rPr lang="uk-UA" sz="2400" b="1" dirty="0">
                <a:solidFill>
                  <a:prstClr val="black"/>
                </a:solidFill>
                <a:latin typeface="Monotype Corsiva" pitchFamily="66" charset="0"/>
              </a:rPr>
              <a:t>зимують під землею, тобто зимують їхні кореневища, цибулини, бульби, що є «коморою» з запасом поживних речовин. Деякі з таких рослин зацвітають уже на 2—3-й день після того, як розтане сніг. Такі рослини називаються </a:t>
            </a:r>
            <a:r>
              <a:rPr lang="uk-UA" sz="2400" b="1" dirty="0">
                <a:solidFill>
                  <a:schemeClr val="accent6">
                    <a:lumMod val="75000"/>
                  </a:schemeClr>
                </a:solidFill>
                <a:latin typeface="Monotype Corsiva" pitchFamily="66" charset="0"/>
              </a:rPr>
              <a:t>ранньоквітучими. </a:t>
            </a:r>
            <a:endParaRPr lang="uk-UA" sz="2800" b="1" dirty="0">
              <a:solidFill>
                <a:schemeClr val="accent6">
                  <a:lumMod val="75000"/>
                </a:schemeClr>
              </a:solidFill>
              <a:latin typeface="Monotype Corsiva" pitchFamily="66" charset="0"/>
            </a:endParaRPr>
          </a:p>
          <a:p>
            <a:pPr algn="just"/>
            <a:endParaRPr lang="uk-UA" sz="2800" b="1" dirty="0">
              <a:solidFill>
                <a:prstClr val="black"/>
              </a:solidFill>
              <a:latin typeface="Monotype Corsiva" pitchFamily="66" charset="0"/>
            </a:endParaRPr>
          </a:p>
          <a:p>
            <a:pPr algn="just"/>
            <a:endParaRPr lang="uk-UA" sz="2800" b="1" dirty="0">
              <a:solidFill>
                <a:prstClr val="black"/>
              </a:solidFill>
              <a:latin typeface="Monotype Corsiva" pitchFamily="66" charset="0"/>
            </a:endParaRPr>
          </a:p>
        </p:txBody>
      </p:sp>
      <p:pic>
        <p:nvPicPr>
          <p:cNvPr id="20" name="Рисунок 19" descr="798659ee3c78.png"/>
          <p:cNvPicPr>
            <a:picLocks noChangeAspect="1"/>
          </p:cNvPicPr>
          <p:nvPr/>
        </p:nvPicPr>
        <p:blipFill>
          <a:blip r:embed="rId3"/>
          <a:stretch>
            <a:fillRect/>
          </a:stretch>
        </p:blipFill>
        <p:spPr>
          <a:xfrm>
            <a:off x="0" y="0"/>
            <a:ext cx="2581275" cy="2600325"/>
          </a:xfrm>
          <a:prstGeom prst="rect">
            <a:avLst/>
          </a:prstGeom>
        </p:spPr>
      </p:pic>
    </p:spTree>
    <p:extLst>
      <p:ext uri="{BB962C8B-B14F-4D97-AF65-F5344CB8AC3E}">
        <p14:creationId xmlns:p14="http://schemas.microsoft.com/office/powerpoint/2010/main" val="23417415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499663651"/>
              </p:ext>
            </p:extLst>
          </p:nvPr>
        </p:nvGraphicFramePr>
        <p:xfrm>
          <a:off x="0" y="1296393"/>
          <a:ext cx="5976672" cy="4032450"/>
        </p:xfrm>
        <a:graphic>
          <a:graphicData uri="http://schemas.openxmlformats.org/drawingml/2006/table">
            <a:tbl>
              <a:tblPr firstRow="1" bandRow="1">
                <a:tableStyleId>{2D5ABB26-0587-4C30-8999-92F81FD0307C}</a:tableStyleId>
              </a:tblPr>
              <a:tblGrid>
                <a:gridCol w="373542"/>
                <a:gridCol w="373542"/>
                <a:gridCol w="373542"/>
                <a:gridCol w="373542"/>
                <a:gridCol w="373542"/>
                <a:gridCol w="373542"/>
                <a:gridCol w="373542"/>
                <a:gridCol w="373542"/>
                <a:gridCol w="373542"/>
                <a:gridCol w="373542"/>
                <a:gridCol w="373542"/>
                <a:gridCol w="373542"/>
                <a:gridCol w="373542"/>
                <a:gridCol w="373542"/>
                <a:gridCol w="373542"/>
                <a:gridCol w="373542"/>
              </a:tblGrid>
              <a:tr h="403245">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1</a:t>
                      </a:r>
                      <a:endParaRPr lang="ru-RU" dirty="0"/>
                    </a:p>
                  </a:txBody>
                  <a:tcPr anchor="ctr">
                    <a:lnR w="28575" cap="flat" cmpd="sng" algn="ctr">
                      <a:solidFill>
                        <a:srgbClr val="C0000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Д</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Ж</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И</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403245">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2</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r>
                        <a:rPr lang="uk-UA" dirty="0" smtClean="0"/>
                        <a:t>3</a:t>
                      </a:r>
                      <a:endParaRPr lang="ru-RU" dirty="0"/>
                    </a:p>
                  </a:txBody>
                  <a:tcPr anchor="ctr">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4</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dirty="0"/>
                    </a:p>
                  </a:txBody>
                  <a:tcPr anchor="ctr">
                    <a:lnB w="12700" cap="flat" cmpd="sng" algn="ctr">
                      <a:no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5</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r>
              <a:tr h="403245">
                <a:tc>
                  <a:txBody>
                    <a:bodyPr/>
                    <a:lstStyle/>
                    <a:p>
                      <a:pPr algn="ctr"/>
                      <a:r>
                        <a:rPr lang="uk-UA" dirty="0" smtClean="0"/>
                        <a:t>6</a:t>
                      </a:r>
                      <a:endParaRPr lang="ru-RU" dirty="0"/>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tc>
                <a:tc>
                  <a:txBody>
                    <a:bodyPr/>
                    <a:lstStyle/>
                    <a:p>
                      <a:pPr algn="ctr"/>
                      <a:endParaRPr lang="ru-RU" dirty="0"/>
                    </a:p>
                  </a:txBody>
                  <a:tcPr anchor="ctr"/>
                </a:tc>
              </a:tr>
              <a:tr h="403245">
                <a:tc>
                  <a:txBody>
                    <a:bodyPr/>
                    <a:lstStyle/>
                    <a:p>
                      <a:pPr algn="ctr"/>
                      <a:endParaRPr lang="ru-RU"/>
                    </a:p>
                  </a:txBody>
                  <a:tcPr anchor="ctr">
                    <a:lnT w="12700" cap="flat" cmpd="sng" algn="ctr">
                      <a:no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r>
                        <a:rPr lang="uk-UA" dirty="0" smtClean="0"/>
                        <a:t>7</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8</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9</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r>
              <a:tr h="403245">
                <a:tc>
                  <a:txBody>
                    <a:bodyPr/>
                    <a:lstStyle/>
                    <a:p>
                      <a:pPr algn="ctr"/>
                      <a:endParaRPr lang="ru-RU" dirty="0"/>
                    </a:p>
                  </a:txBody>
                  <a:tcPr anchor="ctr"/>
                </a:tc>
                <a:tc>
                  <a:txBody>
                    <a:bodyPr/>
                    <a:lstStyle/>
                    <a:p>
                      <a:pPr algn="ctr"/>
                      <a:endParaRPr lang="ru-RU"/>
                    </a:p>
                  </a:txBody>
                  <a:tcPr anchor="ctr"/>
                </a:tc>
                <a:tc>
                  <a:txBody>
                    <a:bodyPr/>
                    <a:lstStyle/>
                    <a:p>
                      <a:pPr algn="ctr"/>
                      <a:r>
                        <a:rPr lang="uk-UA" sz="1200" b="1" dirty="0" smtClean="0"/>
                        <a:t>10</a:t>
                      </a:r>
                      <a:endParaRPr lang="ru-RU" sz="1200" b="1"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
        <p:nvSpPr>
          <p:cNvPr id="3" name="Заголовок 1"/>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3200" b="1" i="1" dirty="0" smtClean="0">
                <a:solidFill>
                  <a:srgbClr val="CCFF66"/>
                </a:solidFill>
              </a:rPr>
              <a:t>Кросворд</a:t>
            </a:r>
            <a:r>
              <a:rPr lang="uk-UA" sz="4050" b="1" i="1" dirty="0" smtClean="0">
                <a:solidFill>
                  <a:srgbClr val="CCFF66"/>
                </a:solidFill>
              </a:rPr>
              <a:t> «Первоцвіти»</a:t>
            </a:r>
            <a:endParaRPr lang="ru-RU" dirty="0"/>
          </a:p>
        </p:txBody>
      </p:sp>
      <p:sp>
        <p:nvSpPr>
          <p:cNvPr id="6" name="TextBox 5"/>
          <p:cNvSpPr txBox="1"/>
          <p:nvPr/>
        </p:nvSpPr>
        <p:spPr>
          <a:xfrm>
            <a:off x="5584756" y="1821937"/>
            <a:ext cx="3559244" cy="1200329"/>
          </a:xfrm>
          <a:prstGeom prst="rect">
            <a:avLst/>
          </a:prstGeom>
          <a:noFill/>
        </p:spPr>
        <p:txBody>
          <a:bodyPr wrap="none" rtlCol="0">
            <a:spAutoFit/>
          </a:bodyPr>
          <a:lstStyle/>
          <a:p>
            <a:r>
              <a:rPr lang="uk-UA" i="1" dirty="0" smtClean="0">
                <a:solidFill>
                  <a:srgbClr val="C00000"/>
                </a:solidFill>
              </a:rPr>
              <a:t>2. </a:t>
            </a:r>
            <a:r>
              <a:rPr lang="ru-RU" i="1" dirty="0" err="1">
                <a:solidFill>
                  <a:schemeClr val="accent3">
                    <a:lumMod val="20000"/>
                    <a:lumOff val="80000"/>
                  </a:schemeClr>
                </a:solidFill>
              </a:rPr>
              <a:t>Пурпурова</a:t>
            </a:r>
            <a:r>
              <a:rPr lang="ru-RU" i="1" dirty="0">
                <a:solidFill>
                  <a:schemeClr val="accent3">
                    <a:lumMod val="20000"/>
                    <a:lumOff val="80000"/>
                  </a:schemeClr>
                </a:solidFill>
              </a:rPr>
              <a:t>, </a:t>
            </a:r>
            <a:r>
              <a:rPr lang="ru-RU" i="1" dirty="0" err="1">
                <a:solidFill>
                  <a:schemeClr val="accent3">
                    <a:lumMod val="20000"/>
                    <a:lumOff val="80000"/>
                  </a:schemeClr>
                </a:solidFill>
              </a:rPr>
              <a:t>червона</a:t>
            </a:r>
            <a:r>
              <a:rPr lang="ru-RU" i="1" dirty="0">
                <a:solidFill>
                  <a:schemeClr val="accent3">
                    <a:lumMod val="20000"/>
                    <a:lumOff val="80000"/>
                  </a:schemeClr>
                </a:solidFill>
              </a:rPr>
              <a:t>, </a:t>
            </a:r>
            <a:r>
              <a:rPr lang="ru-RU" i="1" dirty="0" err="1">
                <a:solidFill>
                  <a:schemeClr val="accent3">
                    <a:lumMod val="20000"/>
                    <a:lumOff val="80000"/>
                  </a:schemeClr>
                </a:solidFill>
              </a:rPr>
              <a:t>блакитна</a:t>
            </a:r>
            <a:r>
              <a:rPr lang="ru-RU" i="1" dirty="0">
                <a:solidFill>
                  <a:schemeClr val="accent3">
                    <a:lumMod val="20000"/>
                    <a:lumOff val="80000"/>
                  </a:schemeClr>
                </a:solidFill>
              </a:rPr>
              <a:t>,</a:t>
            </a:r>
          </a:p>
          <a:p>
            <a:r>
              <a:rPr lang="ru-RU" i="1" dirty="0">
                <a:solidFill>
                  <a:schemeClr val="accent3">
                    <a:lumMod val="20000"/>
                    <a:lumOff val="80000"/>
                  </a:schemeClr>
                </a:solidFill>
              </a:rPr>
              <a:t>До </a:t>
            </a:r>
            <a:r>
              <a:rPr lang="ru-RU" i="1" dirty="0" err="1">
                <a:solidFill>
                  <a:schemeClr val="accent3">
                    <a:lumMod val="20000"/>
                    <a:lumOff val="80000"/>
                  </a:schemeClr>
                </a:solidFill>
              </a:rPr>
              <a:t>бджілки</a:t>
            </a:r>
            <a:r>
              <a:rPr lang="ru-RU" i="1" dirty="0">
                <a:solidFill>
                  <a:schemeClr val="accent3">
                    <a:lumMod val="20000"/>
                    <a:lumOff val="80000"/>
                  </a:schemeClr>
                </a:solidFill>
              </a:rPr>
              <a:t> </a:t>
            </a:r>
            <a:r>
              <a:rPr lang="ru-RU" i="1" dirty="0" err="1">
                <a:solidFill>
                  <a:schemeClr val="accent3">
                    <a:lumMod val="20000"/>
                    <a:lumOff val="80000"/>
                  </a:schemeClr>
                </a:solidFill>
              </a:rPr>
              <a:t>завжди</a:t>
            </a:r>
            <a:r>
              <a:rPr lang="ru-RU" i="1" dirty="0">
                <a:solidFill>
                  <a:schemeClr val="accent3">
                    <a:lumMod val="20000"/>
                    <a:lumOff val="80000"/>
                  </a:schemeClr>
                </a:solidFill>
              </a:rPr>
              <a:t> я </a:t>
            </a:r>
            <a:r>
              <a:rPr lang="ru-RU" i="1" dirty="0" err="1">
                <a:solidFill>
                  <a:schemeClr val="accent3">
                    <a:lumMod val="20000"/>
                    <a:lumOff val="80000"/>
                  </a:schemeClr>
                </a:solidFill>
              </a:rPr>
              <a:t>привітна</a:t>
            </a:r>
            <a:r>
              <a:rPr lang="ru-RU" i="1" dirty="0">
                <a:solidFill>
                  <a:schemeClr val="accent3">
                    <a:lumMod val="20000"/>
                    <a:lumOff val="80000"/>
                  </a:schemeClr>
                </a:solidFill>
              </a:rPr>
              <a:t>.</a:t>
            </a:r>
          </a:p>
          <a:p>
            <a:r>
              <a:rPr lang="ru-RU" i="1" dirty="0">
                <a:solidFill>
                  <a:schemeClr val="accent3">
                    <a:lumMod val="20000"/>
                    <a:lumOff val="80000"/>
                  </a:schemeClr>
                </a:solidFill>
              </a:rPr>
              <a:t>Скидаю три </a:t>
            </a:r>
            <a:r>
              <a:rPr lang="ru-RU" i="1" dirty="0" err="1">
                <a:solidFill>
                  <a:schemeClr val="accent3">
                    <a:lumMod val="20000"/>
                    <a:lumOff val="80000"/>
                  </a:schemeClr>
                </a:solidFill>
              </a:rPr>
              <a:t>різні</a:t>
            </a:r>
            <a:r>
              <a:rPr lang="ru-RU" i="1" dirty="0">
                <a:solidFill>
                  <a:schemeClr val="accent3">
                    <a:lumMod val="20000"/>
                    <a:lumOff val="80000"/>
                  </a:schemeClr>
                </a:solidFill>
              </a:rPr>
              <a:t> </a:t>
            </a:r>
            <a:r>
              <a:rPr lang="ru-RU" i="1" dirty="0" err="1">
                <a:solidFill>
                  <a:schemeClr val="accent3">
                    <a:lumMod val="20000"/>
                    <a:lumOff val="80000"/>
                  </a:schemeClr>
                </a:solidFill>
              </a:rPr>
              <a:t>спідниці</a:t>
            </a:r>
            <a:r>
              <a:rPr lang="ru-RU" i="1" dirty="0">
                <a:solidFill>
                  <a:schemeClr val="accent3">
                    <a:lumMod val="20000"/>
                    <a:lumOff val="80000"/>
                  </a:schemeClr>
                </a:solidFill>
              </a:rPr>
              <a:t> –</a:t>
            </a:r>
          </a:p>
          <a:p>
            <a:r>
              <a:rPr lang="ru-RU" i="1" dirty="0" err="1">
                <a:solidFill>
                  <a:schemeClr val="accent3">
                    <a:lumMod val="20000"/>
                    <a:lumOff val="80000"/>
                  </a:schemeClr>
                </a:solidFill>
              </a:rPr>
              <a:t>Немає</a:t>
            </a:r>
            <a:r>
              <a:rPr lang="ru-RU" i="1" dirty="0">
                <a:solidFill>
                  <a:schemeClr val="accent3">
                    <a:lumMod val="20000"/>
                    <a:lumOff val="80000"/>
                  </a:schemeClr>
                </a:solidFill>
              </a:rPr>
              <a:t> у мене </a:t>
            </a:r>
            <a:r>
              <a:rPr lang="ru-RU" i="1" dirty="0" err="1">
                <a:solidFill>
                  <a:schemeClr val="accent3">
                    <a:lumMod val="20000"/>
                    <a:lumOff val="80000"/>
                  </a:schemeClr>
                </a:solidFill>
              </a:rPr>
              <a:t>сестриці</a:t>
            </a:r>
            <a:r>
              <a:rPr lang="ru-RU" i="1" dirty="0">
                <a:solidFill>
                  <a:schemeClr val="accent3">
                    <a:lumMod val="20000"/>
                    <a:lumOff val="80000"/>
                  </a:schemeClr>
                </a:solidFill>
              </a:rPr>
              <a:t>.</a:t>
            </a:r>
          </a:p>
        </p:txBody>
      </p:sp>
    </p:spTree>
    <p:extLst>
      <p:ext uri="{BB962C8B-B14F-4D97-AF65-F5344CB8AC3E}">
        <p14:creationId xmlns:p14="http://schemas.microsoft.com/office/powerpoint/2010/main" val="34240661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452358637"/>
              </p:ext>
            </p:extLst>
          </p:nvPr>
        </p:nvGraphicFramePr>
        <p:xfrm>
          <a:off x="0" y="1296393"/>
          <a:ext cx="5976672" cy="4032450"/>
        </p:xfrm>
        <a:graphic>
          <a:graphicData uri="http://schemas.openxmlformats.org/drawingml/2006/table">
            <a:tbl>
              <a:tblPr firstRow="1" bandRow="1">
                <a:tableStyleId>{2D5ABB26-0587-4C30-8999-92F81FD0307C}</a:tableStyleId>
              </a:tblPr>
              <a:tblGrid>
                <a:gridCol w="373542"/>
                <a:gridCol w="373542"/>
                <a:gridCol w="373542"/>
                <a:gridCol w="373542"/>
                <a:gridCol w="373542"/>
                <a:gridCol w="373542"/>
                <a:gridCol w="373542"/>
                <a:gridCol w="373542"/>
                <a:gridCol w="373542"/>
                <a:gridCol w="373542"/>
                <a:gridCol w="373542"/>
                <a:gridCol w="373542"/>
                <a:gridCol w="373542"/>
                <a:gridCol w="373542"/>
                <a:gridCol w="373542"/>
                <a:gridCol w="373542"/>
              </a:tblGrid>
              <a:tr h="403245">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1</a:t>
                      </a:r>
                      <a:endParaRPr lang="ru-RU" dirty="0"/>
                    </a:p>
                  </a:txBody>
                  <a:tcPr anchor="ctr">
                    <a:lnR w="28575" cap="flat" cmpd="sng" algn="ctr">
                      <a:solidFill>
                        <a:srgbClr val="C0000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Д</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Ж</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И</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403245">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2</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М</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Д</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У</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r>
                        <a:rPr lang="uk-UA" dirty="0" smtClean="0"/>
                        <a:t>3</a:t>
                      </a:r>
                      <a:endParaRPr lang="ru-RU" dirty="0"/>
                    </a:p>
                  </a:txBody>
                  <a:tcPr anchor="ctr">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4</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dirty="0"/>
                    </a:p>
                  </a:txBody>
                  <a:tcPr anchor="ctr">
                    <a:lnB w="12700" cap="flat" cmpd="sng" algn="ctr">
                      <a:no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5</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r>
              <a:tr h="403245">
                <a:tc>
                  <a:txBody>
                    <a:bodyPr/>
                    <a:lstStyle/>
                    <a:p>
                      <a:pPr algn="ctr"/>
                      <a:r>
                        <a:rPr lang="uk-UA" dirty="0" smtClean="0"/>
                        <a:t>6</a:t>
                      </a:r>
                      <a:endParaRPr lang="ru-RU" dirty="0"/>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tc>
                <a:tc>
                  <a:txBody>
                    <a:bodyPr/>
                    <a:lstStyle/>
                    <a:p>
                      <a:pPr algn="ctr"/>
                      <a:endParaRPr lang="ru-RU" dirty="0"/>
                    </a:p>
                  </a:txBody>
                  <a:tcPr anchor="ctr"/>
                </a:tc>
              </a:tr>
              <a:tr h="403245">
                <a:tc>
                  <a:txBody>
                    <a:bodyPr/>
                    <a:lstStyle/>
                    <a:p>
                      <a:pPr algn="ctr"/>
                      <a:endParaRPr lang="ru-RU"/>
                    </a:p>
                  </a:txBody>
                  <a:tcPr anchor="ctr">
                    <a:lnT w="12700" cap="flat" cmpd="sng" algn="ctr">
                      <a:no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r>
                        <a:rPr lang="uk-UA" dirty="0" smtClean="0"/>
                        <a:t>7</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8</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9</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r>
              <a:tr h="403245">
                <a:tc>
                  <a:txBody>
                    <a:bodyPr/>
                    <a:lstStyle/>
                    <a:p>
                      <a:pPr algn="ctr"/>
                      <a:endParaRPr lang="ru-RU" dirty="0"/>
                    </a:p>
                  </a:txBody>
                  <a:tcPr anchor="ctr"/>
                </a:tc>
                <a:tc>
                  <a:txBody>
                    <a:bodyPr/>
                    <a:lstStyle/>
                    <a:p>
                      <a:pPr algn="ctr"/>
                      <a:endParaRPr lang="ru-RU"/>
                    </a:p>
                  </a:txBody>
                  <a:tcPr anchor="ctr"/>
                </a:tc>
                <a:tc>
                  <a:txBody>
                    <a:bodyPr/>
                    <a:lstStyle/>
                    <a:p>
                      <a:pPr algn="ctr"/>
                      <a:r>
                        <a:rPr lang="uk-UA" sz="1200" b="1" dirty="0" smtClean="0"/>
                        <a:t>10</a:t>
                      </a:r>
                      <a:endParaRPr lang="ru-RU" sz="1200" b="1"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
        <p:nvSpPr>
          <p:cNvPr id="3" name="Заголовок 1"/>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3200" b="1" i="1" dirty="0" smtClean="0">
                <a:solidFill>
                  <a:srgbClr val="CCFF66"/>
                </a:solidFill>
              </a:rPr>
              <a:t>Кросворд</a:t>
            </a:r>
            <a:r>
              <a:rPr lang="uk-UA" sz="4050" b="1" i="1" dirty="0" smtClean="0">
                <a:solidFill>
                  <a:srgbClr val="CCFF66"/>
                </a:solidFill>
              </a:rPr>
              <a:t> «Первоцвіти»</a:t>
            </a:r>
            <a:endParaRPr lang="ru-RU" dirty="0"/>
          </a:p>
        </p:txBody>
      </p:sp>
      <p:pic>
        <p:nvPicPr>
          <p:cNvPr id="1026" name="Picture 2" descr="http://fitoapteka.org/images/foto/12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1869027"/>
            <a:ext cx="2796414" cy="2796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615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950205919"/>
              </p:ext>
            </p:extLst>
          </p:nvPr>
        </p:nvGraphicFramePr>
        <p:xfrm>
          <a:off x="0" y="1296393"/>
          <a:ext cx="5976672" cy="4032450"/>
        </p:xfrm>
        <a:graphic>
          <a:graphicData uri="http://schemas.openxmlformats.org/drawingml/2006/table">
            <a:tbl>
              <a:tblPr firstRow="1" bandRow="1">
                <a:tableStyleId>{2D5ABB26-0587-4C30-8999-92F81FD0307C}</a:tableStyleId>
              </a:tblPr>
              <a:tblGrid>
                <a:gridCol w="373542"/>
                <a:gridCol w="373542"/>
                <a:gridCol w="373542"/>
                <a:gridCol w="373542"/>
                <a:gridCol w="373542"/>
                <a:gridCol w="373542"/>
                <a:gridCol w="373542"/>
                <a:gridCol w="373542"/>
                <a:gridCol w="373542"/>
                <a:gridCol w="373542"/>
                <a:gridCol w="373542"/>
                <a:gridCol w="373542"/>
                <a:gridCol w="373542"/>
                <a:gridCol w="373542"/>
                <a:gridCol w="373542"/>
                <a:gridCol w="373542"/>
              </a:tblGrid>
              <a:tr h="403245">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1</a:t>
                      </a:r>
                      <a:endParaRPr lang="ru-RU" dirty="0"/>
                    </a:p>
                  </a:txBody>
                  <a:tcPr anchor="ctr">
                    <a:lnR w="28575" cap="flat" cmpd="sng" algn="ctr">
                      <a:solidFill>
                        <a:srgbClr val="C0000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Д</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Ж</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И</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403245">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2</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М</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Д</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У</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r>
                        <a:rPr lang="uk-UA" dirty="0" smtClean="0"/>
                        <a:t>3</a:t>
                      </a:r>
                      <a:endParaRPr lang="ru-RU" dirty="0"/>
                    </a:p>
                  </a:txBody>
                  <a:tcPr anchor="ctr">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4</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dirty="0"/>
                    </a:p>
                  </a:txBody>
                  <a:tcPr anchor="ctr">
                    <a:lnB w="12700" cap="flat" cmpd="sng" algn="ctr">
                      <a:no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5</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r>
              <a:tr h="403245">
                <a:tc>
                  <a:txBody>
                    <a:bodyPr/>
                    <a:lstStyle/>
                    <a:p>
                      <a:pPr algn="ctr"/>
                      <a:r>
                        <a:rPr lang="uk-UA" dirty="0" smtClean="0"/>
                        <a:t>6</a:t>
                      </a:r>
                      <a:endParaRPr lang="ru-RU" dirty="0"/>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tc>
                <a:tc>
                  <a:txBody>
                    <a:bodyPr/>
                    <a:lstStyle/>
                    <a:p>
                      <a:pPr algn="ctr"/>
                      <a:endParaRPr lang="ru-RU" dirty="0"/>
                    </a:p>
                  </a:txBody>
                  <a:tcPr anchor="ctr"/>
                </a:tc>
              </a:tr>
              <a:tr h="403245">
                <a:tc>
                  <a:txBody>
                    <a:bodyPr/>
                    <a:lstStyle/>
                    <a:p>
                      <a:pPr algn="ctr"/>
                      <a:endParaRPr lang="ru-RU"/>
                    </a:p>
                  </a:txBody>
                  <a:tcPr anchor="ctr">
                    <a:lnT w="12700" cap="flat" cmpd="sng" algn="ctr">
                      <a:no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r>
                        <a:rPr lang="uk-UA" dirty="0" smtClean="0"/>
                        <a:t>7</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8</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9</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r>
              <a:tr h="403245">
                <a:tc>
                  <a:txBody>
                    <a:bodyPr/>
                    <a:lstStyle/>
                    <a:p>
                      <a:pPr algn="ctr"/>
                      <a:endParaRPr lang="ru-RU" dirty="0"/>
                    </a:p>
                  </a:txBody>
                  <a:tcPr anchor="ctr"/>
                </a:tc>
                <a:tc>
                  <a:txBody>
                    <a:bodyPr/>
                    <a:lstStyle/>
                    <a:p>
                      <a:pPr algn="ctr"/>
                      <a:endParaRPr lang="ru-RU"/>
                    </a:p>
                  </a:txBody>
                  <a:tcPr anchor="ctr"/>
                </a:tc>
                <a:tc>
                  <a:txBody>
                    <a:bodyPr/>
                    <a:lstStyle/>
                    <a:p>
                      <a:pPr algn="ctr"/>
                      <a:r>
                        <a:rPr lang="uk-UA" sz="1200" b="1" dirty="0" smtClean="0"/>
                        <a:t>10</a:t>
                      </a:r>
                      <a:endParaRPr lang="ru-RU" sz="1200" b="1"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
        <p:nvSpPr>
          <p:cNvPr id="3" name="Заголовок 1"/>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3200" b="1" i="1" dirty="0" smtClean="0">
                <a:solidFill>
                  <a:srgbClr val="CCFF66"/>
                </a:solidFill>
              </a:rPr>
              <a:t>Кросворд</a:t>
            </a:r>
            <a:r>
              <a:rPr lang="uk-UA" sz="4050" b="1" i="1" dirty="0" smtClean="0">
                <a:solidFill>
                  <a:srgbClr val="CCFF66"/>
                </a:solidFill>
              </a:rPr>
              <a:t> «Первоцвіти»</a:t>
            </a:r>
            <a:endParaRPr lang="ru-RU" dirty="0"/>
          </a:p>
        </p:txBody>
      </p:sp>
      <p:sp>
        <p:nvSpPr>
          <p:cNvPr id="5" name="TextBox 4"/>
          <p:cNvSpPr txBox="1"/>
          <p:nvPr/>
        </p:nvSpPr>
        <p:spPr>
          <a:xfrm>
            <a:off x="5458415" y="1844824"/>
            <a:ext cx="3713452" cy="1200329"/>
          </a:xfrm>
          <a:prstGeom prst="rect">
            <a:avLst/>
          </a:prstGeom>
          <a:noFill/>
        </p:spPr>
        <p:txBody>
          <a:bodyPr wrap="none" rtlCol="0">
            <a:spAutoFit/>
          </a:bodyPr>
          <a:lstStyle/>
          <a:p>
            <a:r>
              <a:rPr lang="uk-UA" dirty="0" smtClean="0">
                <a:solidFill>
                  <a:srgbClr val="C00000"/>
                </a:solidFill>
              </a:rPr>
              <a:t>3. </a:t>
            </a:r>
            <a:r>
              <a:rPr lang="uk-UA" i="1" dirty="0">
                <a:solidFill>
                  <a:schemeClr val="bg1"/>
                </a:solidFill>
              </a:rPr>
              <a:t>Квітка блакитна, як очі дитини.</a:t>
            </a:r>
          </a:p>
          <a:p>
            <a:r>
              <a:rPr lang="uk-UA" i="1" dirty="0">
                <a:solidFill>
                  <a:schemeClr val="bg1"/>
                </a:solidFill>
              </a:rPr>
              <a:t>Що їй метелиці та хуртовини.</a:t>
            </a:r>
          </a:p>
          <a:p>
            <a:r>
              <a:rPr lang="uk-UA" i="1" dirty="0">
                <a:solidFill>
                  <a:schemeClr val="bg1"/>
                </a:solidFill>
              </a:rPr>
              <a:t>Вітру й снігів не боїться вона !</a:t>
            </a:r>
          </a:p>
          <a:p>
            <a:r>
              <a:rPr lang="uk-UA" i="1" dirty="0">
                <a:solidFill>
                  <a:schemeClr val="bg1"/>
                </a:solidFill>
              </a:rPr>
              <a:t>Знає: уже на порозі весна.</a:t>
            </a:r>
          </a:p>
        </p:txBody>
      </p:sp>
    </p:spTree>
    <p:extLst>
      <p:ext uri="{BB962C8B-B14F-4D97-AF65-F5344CB8AC3E}">
        <p14:creationId xmlns:p14="http://schemas.microsoft.com/office/powerpoint/2010/main" val="25836681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993901314"/>
              </p:ext>
            </p:extLst>
          </p:nvPr>
        </p:nvGraphicFramePr>
        <p:xfrm>
          <a:off x="0" y="1296393"/>
          <a:ext cx="5976672" cy="4032450"/>
        </p:xfrm>
        <a:graphic>
          <a:graphicData uri="http://schemas.openxmlformats.org/drawingml/2006/table">
            <a:tbl>
              <a:tblPr firstRow="1" bandRow="1">
                <a:tableStyleId>{2D5ABB26-0587-4C30-8999-92F81FD0307C}</a:tableStyleId>
              </a:tblPr>
              <a:tblGrid>
                <a:gridCol w="373542"/>
                <a:gridCol w="373542"/>
                <a:gridCol w="373542"/>
                <a:gridCol w="373542"/>
                <a:gridCol w="373542"/>
                <a:gridCol w="373542"/>
                <a:gridCol w="373542"/>
                <a:gridCol w="373542"/>
                <a:gridCol w="373542"/>
                <a:gridCol w="373542"/>
                <a:gridCol w="373542"/>
                <a:gridCol w="373542"/>
                <a:gridCol w="373542"/>
                <a:gridCol w="373542"/>
                <a:gridCol w="373542"/>
                <a:gridCol w="373542"/>
              </a:tblGrid>
              <a:tr h="403245">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1</a:t>
                      </a:r>
                      <a:endParaRPr lang="ru-RU" dirty="0"/>
                    </a:p>
                  </a:txBody>
                  <a:tcPr anchor="ctr">
                    <a:lnR w="28575" cap="flat" cmpd="sng" algn="ctr">
                      <a:solidFill>
                        <a:srgbClr val="C0000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Д</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Ж</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И</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403245">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2</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М</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Д</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У</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r>
                        <a:rPr lang="uk-UA" dirty="0" smtClean="0"/>
                        <a:t>3</a:t>
                      </a:r>
                      <a:endParaRPr lang="ru-RU" dirty="0"/>
                    </a:p>
                  </a:txBody>
                  <a:tcPr anchor="ctr">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П</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4</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dirty="0"/>
                    </a:p>
                  </a:txBody>
                  <a:tcPr anchor="ctr">
                    <a:lnB w="12700" cap="flat" cmpd="sng" algn="ctr">
                      <a:no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5</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r>
              <a:tr h="403245">
                <a:tc>
                  <a:txBody>
                    <a:bodyPr/>
                    <a:lstStyle/>
                    <a:p>
                      <a:pPr algn="ctr"/>
                      <a:r>
                        <a:rPr lang="uk-UA" dirty="0" smtClean="0"/>
                        <a:t>6</a:t>
                      </a:r>
                      <a:endParaRPr lang="ru-RU" dirty="0"/>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tc>
                <a:tc>
                  <a:txBody>
                    <a:bodyPr/>
                    <a:lstStyle/>
                    <a:p>
                      <a:pPr algn="ctr"/>
                      <a:endParaRPr lang="ru-RU" dirty="0"/>
                    </a:p>
                  </a:txBody>
                  <a:tcPr anchor="ctr"/>
                </a:tc>
              </a:tr>
              <a:tr h="403245">
                <a:tc>
                  <a:txBody>
                    <a:bodyPr/>
                    <a:lstStyle/>
                    <a:p>
                      <a:pPr algn="ctr"/>
                      <a:endParaRPr lang="ru-RU"/>
                    </a:p>
                  </a:txBody>
                  <a:tcPr anchor="ctr">
                    <a:lnT w="12700" cap="flat" cmpd="sng" algn="ctr">
                      <a:no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r>
                        <a:rPr lang="uk-UA" dirty="0" smtClean="0"/>
                        <a:t>7</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8</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9</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r>
              <a:tr h="403245">
                <a:tc>
                  <a:txBody>
                    <a:bodyPr/>
                    <a:lstStyle/>
                    <a:p>
                      <a:pPr algn="ctr"/>
                      <a:endParaRPr lang="ru-RU" dirty="0"/>
                    </a:p>
                  </a:txBody>
                  <a:tcPr anchor="ctr"/>
                </a:tc>
                <a:tc>
                  <a:txBody>
                    <a:bodyPr/>
                    <a:lstStyle/>
                    <a:p>
                      <a:pPr algn="ctr"/>
                      <a:endParaRPr lang="ru-RU"/>
                    </a:p>
                  </a:txBody>
                  <a:tcPr anchor="ctr"/>
                </a:tc>
                <a:tc>
                  <a:txBody>
                    <a:bodyPr/>
                    <a:lstStyle/>
                    <a:p>
                      <a:pPr algn="ctr"/>
                      <a:r>
                        <a:rPr lang="uk-UA" sz="1200" b="1" dirty="0" smtClean="0"/>
                        <a:t>10</a:t>
                      </a:r>
                      <a:endParaRPr lang="ru-RU" sz="1200" b="1"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
        <p:nvSpPr>
          <p:cNvPr id="3" name="Заголовок 1"/>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3200" b="1" i="1" dirty="0" smtClean="0">
                <a:solidFill>
                  <a:srgbClr val="CCFF66"/>
                </a:solidFill>
              </a:rPr>
              <a:t>Кросворд</a:t>
            </a:r>
            <a:r>
              <a:rPr lang="uk-UA" sz="4050" b="1" i="1" dirty="0" smtClean="0">
                <a:solidFill>
                  <a:srgbClr val="CCFF66"/>
                </a:solidFill>
              </a:rPr>
              <a:t> «Первоцвіти»</a:t>
            </a:r>
            <a:endParaRPr lang="ru-RU" dirty="0"/>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14326" r="9158"/>
          <a:stretch/>
        </p:blipFill>
        <p:spPr>
          <a:xfrm>
            <a:off x="6084168" y="1916832"/>
            <a:ext cx="2832764" cy="2776649"/>
          </a:xfrm>
          <a:prstGeom prst="rect">
            <a:avLst/>
          </a:prstGeom>
        </p:spPr>
      </p:pic>
    </p:spTree>
    <p:extLst>
      <p:ext uri="{BB962C8B-B14F-4D97-AF65-F5344CB8AC3E}">
        <p14:creationId xmlns:p14="http://schemas.microsoft.com/office/powerpoint/2010/main" val="2631308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816876140"/>
              </p:ext>
            </p:extLst>
          </p:nvPr>
        </p:nvGraphicFramePr>
        <p:xfrm>
          <a:off x="0" y="1296393"/>
          <a:ext cx="5976672" cy="4032450"/>
        </p:xfrm>
        <a:graphic>
          <a:graphicData uri="http://schemas.openxmlformats.org/drawingml/2006/table">
            <a:tbl>
              <a:tblPr firstRow="1" bandRow="1">
                <a:tableStyleId>{2D5ABB26-0587-4C30-8999-92F81FD0307C}</a:tableStyleId>
              </a:tblPr>
              <a:tblGrid>
                <a:gridCol w="373542"/>
                <a:gridCol w="373542"/>
                <a:gridCol w="373542"/>
                <a:gridCol w="373542"/>
                <a:gridCol w="373542"/>
                <a:gridCol w="373542"/>
                <a:gridCol w="373542"/>
                <a:gridCol w="373542"/>
                <a:gridCol w="373542"/>
                <a:gridCol w="373542"/>
                <a:gridCol w="373542"/>
                <a:gridCol w="373542"/>
                <a:gridCol w="373542"/>
                <a:gridCol w="373542"/>
                <a:gridCol w="373542"/>
                <a:gridCol w="373542"/>
              </a:tblGrid>
              <a:tr h="403245">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1</a:t>
                      </a:r>
                      <a:endParaRPr lang="ru-RU" dirty="0"/>
                    </a:p>
                  </a:txBody>
                  <a:tcPr anchor="ctr">
                    <a:lnR w="28575" cap="flat" cmpd="sng" algn="ctr">
                      <a:solidFill>
                        <a:srgbClr val="C0000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Д</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Ж</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И</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403245">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2</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М</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Д</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У</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r>
                        <a:rPr lang="uk-UA" dirty="0" smtClean="0"/>
                        <a:t>3</a:t>
                      </a:r>
                      <a:endParaRPr lang="ru-RU" dirty="0"/>
                    </a:p>
                  </a:txBody>
                  <a:tcPr anchor="ctr">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П</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4</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dirty="0"/>
                    </a:p>
                  </a:txBody>
                  <a:tcPr anchor="ctr">
                    <a:lnB w="12700" cap="flat" cmpd="sng" algn="ctr">
                      <a:no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5</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r>
              <a:tr h="403245">
                <a:tc>
                  <a:txBody>
                    <a:bodyPr/>
                    <a:lstStyle/>
                    <a:p>
                      <a:pPr algn="ctr"/>
                      <a:r>
                        <a:rPr lang="uk-UA" dirty="0" smtClean="0"/>
                        <a:t>6</a:t>
                      </a:r>
                      <a:endParaRPr lang="ru-RU" dirty="0"/>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tc>
                <a:tc>
                  <a:txBody>
                    <a:bodyPr/>
                    <a:lstStyle/>
                    <a:p>
                      <a:pPr algn="ctr"/>
                      <a:endParaRPr lang="ru-RU" dirty="0"/>
                    </a:p>
                  </a:txBody>
                  <a:tcPr anchor="ctr"/>
                </a:tc>
              </a:tr>
              <a:tr h="403245">
                <a:tc>
                  <a:txBody>
                    <a:bodyPr/>
                    <a:lstStyle/>
                    <a:p>
                      <a:pPr algn="ctr"/>
                      <a:endParaRPr lang="ru-RU"/>
                    </a:p>
                  </a:txBody>
                  <a:tcPr anchor="ctr">
                    <a:lnT w="12700" cap="flat" cmpd="sng" algn="ctr">
                      <a:no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r>
                        <a:rPr lang="uk-UA" dirty="0" smtClean="0"/>
                        <a:t>7</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8</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9</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r>
              <a:tr h="403245">
                <a:tc>
                  <a:txBody>
                    <a:bodyPr/>
                    <a:lstStyle/>
                    <a:p>
                      <a:pPr algn="ctr"/>
                      <a:endParaRPr lang="ru-RU" dirty="0"/>
                    </a:p>
                  </a:txBody>
                  <a:tcPr anchor="ctr"/>
                </a:tc>
                <a:tc>
                  <a:txBody>
                    <a:bodyPr/>
                    <a:lstStyle/>
                    <a:p>
                      <a:pPr algn="ctr"/>
                      <a:endParaRPr lang="ru-RU"/>
                    </a:p>
                  </a:txBody>
                  <a:tcPr anchor="ctr"/>
                </a:tc>
                <a:tc>
                  <a:txBody>
                    <a:bodyPr/>
                    <a:lstStyle/>
                    <a:p>
                      <a:pPr algn="ctr"/>
                      <a:r>
                        <a:rPr lang="uk-UA" sz="1200" b="1" dirty="0" smtClean="0"/>
                        <a:t>10</a:t>
                      </a:r>
                      <a:endParaRPr lang="ru-RU" sz="1200" b="1"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
        <p:nvSpPr>
          <p:cNvPr id="3" name="Заголовок 1"/>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3200" b="1" i="1" dirty="0" smtClean="0">
                <a:solidFill>
                  <a:srgbClr val="CCFF66"/>
                </a:solidFill>
              </a:rPr>
              <a:t>Кросворд</a:t>
            </a:r>
            <a:r>
              <a:rPr lang="uk-UA" sz="4050" b="1" i="1" dirty="0" smtClean="0">
                <a:solidFill>
                  <a:srgbClr val="CCFF66"/>
                </a:solidFill>
              </a:rPr>
              <a:t> «Первоцвіти»</a:t>
            </a:r>
            <a:endParaRPr lang="ru-RU" dirty="0"/>
          </a:p>
        </p:txBody>
      </p:sp>
      <p:sp>
        <p:nvSpPr>
          <p:cNvPr id="5" name="TextBox 4"/>
          <p:cNvSpPr txBox="1"/>
          <p:nvPr/>
        </p:nvSpPr>
        <p:spPr>
          <a:xfrm>
            <a:off x="5576100" y="1988840"/>
            <a:ext cx="3567900" cy="1569660"/>
          </a:xfrm>
          <a:prstGeom prst="rect">
            <a:avLst/>
          </a:prstGeom>
          <a:noFill/>
        </p:spPr>
        <p:txBody>
          <a:bodyPr wrap="none" rtlCol="0">
            <a:spAutoFit/>
          </a:bodyPr>
          <a:lstStyle/>
          <a:p>
            <a:r>
              <a:rPr lang="uk-UA" sz="2400" dirty="0" smtClean="0">
                <a:solidFill>
                  <a:srgbClr val="C00000"/>
                </a:solidFill>
              </a:rPr>
              <a:t>4</a:t>
            </a:r>
            <a:r>
              <a:rPr lang="uk-UA" sz="2400" dirty="0">
                <a:solidFill>
                  <a:srgbClr val="C00000"/>
                </a:solidFill>
              </a:rPr>
              <a:t>. </a:t>
            </a:r>
            <a:r>
              <a:rPr lang="uk-UA" sz="2400" i="1" dirty="0">
                <a:solidFill>
                  <a:schemeClr val="accent3">
                    <a:lumMod val="20000"/>
                    <a:lumOff val="80000"/>
                  </a:schemeClr>
                </a:solidFill>
              </a:rPr>
              <a:t>Із зеленої сорочки,</a:t>
            </a:r>
          </a:p>
          <a:p>
            <a:r>
              <a:rPr lang="uk-UA" sz="2400" i="1" dirty="0">
                <a:solidFill>
                  <a:schemeClr val="accent3">
                    <a:lumMod val="20000"/>
                    <a:lumOff val="80000"/>
                  </a:schemeClr>
                </a:solidFill>
              </a:rPr>
              <a:t>Що зітхав весною гай,</a:t>
            </a:r>
          </a:p>
          <a:p>
            <a:r>
              <a:rPr lang="uk-UA" sz="2400" i="1" dirty="0">
                <a:solidFill>
                  <a:schemeClr val="accent3">
                    <a:lumMod val="20000"/>
                    <a:lumOff val="80000"/>
                  </a:schemeClr>
                </a:solidFill>
              </a:rPr>
              <a:t>Білі дивляться дзвіночки.</a:t>
            </a:r>
          </a:p>
          <a:p>
            <a:r>
              <a:rPr lang="uk-UA" sz="2400" i="1" dirty="0">
                <a:solidFill>
                  <a:schemeClr val="accent3">
                    <a:lumMod val="20000"/>
                    <a:lumOff val="80000"/>
                  </a:schemeClr>
                </a:solidFill>
              </a:rPr>
              <a:t>Як зовуть їх, відгадай!</a:t>
            </a:r>
            <a:endParaRPr lang="ru-RU" sz="2400" i="1" dirty="0">
              <a:solidFill>
                <a:schemeClr val="accent3">
                  <a:lumMod val="20000"/>
                  <a:lumOff val="80000"/>
                </a:schemeClr>
              </a:solidFill>
            </a:endParaRPr>
          </a:p>
        </p:txBody>
      </p:sp>
    </p:spTree>
    <p:extLst>
      <p:ext uri="{BB962C8B-B14F-4D97-AF65-F5344CB8AC3E}">
        <p14:creationId xmlns:p14="http://schemas.microsoft.com/office/powerpoint/2010/main" val="41582831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486773822"/>
              </p:ext>
            </p:extLst>
          </p:nvPr>
        </p:nvGraphicFramePr>
        <p:xfrm>
          <a:off x="0" y="1296393"/>
          <a:ext cx="5976672" cy="4032450"/>
        </p:xfrm>
        <a:graphic>
          <a:graphicData uri="http://schemas.openxmlformats.org/drawingml/2006/table">
            <a:tbl>
              <a:tblPr firstRow="1" bandRow="1">
                <a:tableStyleId>{2D5ABB26-0587-4C30-8999-92F81FD0307C}</a:tableStyleId>
              </a:tblPr>
              <a:tblGrid>
                <a:gridCol w="373542"/>
                <a:gridCol w="373542"/>
                <a:gridCol w="373542"/>
                <a:gridCol w="373542"/>
                <a:gridCol w="373542"/>
                <a:gridCol w="373542"/>
                <a:gridCol w="373542"/>
                <a:gridCol w="373542"/>
                <a:gridCol w="373542"/>
                <a:gridCol w="373542"/>
                <a:gridCol w="373542"/>
                <a:gridCol w="373542"/>
                <a:gridCol w="373542"/>
                <a:gridCol w="373542"/>
                <a:gridCol w="373542"/>
                <a:gridCol w="373542"/>
              </a:tblGrid>
              <a:tr h="403245">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1</a:t>
                      </a:r>
                      <a:endParaRPr lang="ru-RU" dirty="0"/>
                    </a:p>
                  </a:txBody>
                  <a:tcPr anchor="ctr">
                    <a:lnR w="28575" cap="flat" cmpd="sng" algn="ctr">
                      <a:solidFill>
                        <a:srgbClr val="C0000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Д</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Ж</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И</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403245">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2</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М</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Д</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У</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r>
                        <a:rPr lang="uk-UA" dirty="0" smtClean="0"/>
                        <a:t>3</a:t>
                      </a:r>
                      <a:endParaRPr lang="ru-RU" dirty="0"/>
                    </a:p>
                  </a:txBody>
                  <a:tcPr anchor="ctr">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П</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4</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А</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Я</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dirty="0"/>
                    </a:p>
                  </a:txBody>
                  <a:tcPr anchor="ctr">
                    <a:lnB w="12700" cap="flat" cmpd="sng" algn="ctr">
                      <a:no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5</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r>
              <a:tr h="403245">
                <a:tc>
                  <a:txBody>
                    <a:bodyPr/>
                    <a:lstStyle/>
                    <a:p>
                      <a:pPr algn="ctr"/>
                      <a:r>
                        <a:rPr lang="uk-UA" dirty="0" smtClean="0"/>
                        <a:t>6</a:t>
                      </a:r>
                      <a:endParaRPr lang="ru-RU" dirty="0"/>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tc>
                <a:tc>
                  <a:txBody>
                    <a:bodyPr/>
                    <a:lstStyle/>
                    <a:p>
                      <a:pPr algn="ctr"/>
                      <a:endParaRPr lang="ru-RU" dirty="0"/>
                    </a:p>
                  </a:txBody>
                  <a:tcPr anchor="ctr"/>
                </a:tc>
              </a:tr>
              <a:tr h="403245">
                <a:tc>
                  <a:txBody>
                    <a:bodyPr/>
                    <a:lstStyle/>
                    <a:p>
                      <a:pPr algn="ctr"/>
                      <a:endParaRPr lang="ru-RU"/>
                    </a:p>
                  </a:txBody>
                  <a:tcPr anchor="ctr">
                    <a:lnT w="12700" cap="flat" cmpd="sng" algn="ctr">
                      <a:no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r>
                        <a:rPr lang="uk-UA" dirty="0" smtClean="0"/>
                        <a:t>7</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8</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9</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r>
              <a:tr h="403245">
                <a:tc>
                  <a:txBody>
                    <a:bodyPr/>
                    <a:lstStyle/>
                    <a:p>
                      <a:pPr algn="ctr"/>
                      <a:endParaRPr lang="ru-RU" dirty="0"/>
                    </a:p>
                  </a:txBody>
                  <a:tcPr anchor="ctr"/>
                </a:tc>
                <a:tc>
                  <a:txBody>
                    <a:bodyPr/>
                    <a:lstStyle/>
                    <a:p>
                      <a:pPr algn="ctr"/>
                      <a:endParaRPr lang="ru-RU"/>
                    </a:p>
                  </a:txBody>
                  <a:tcPr anchor="ctr"/>
                </a:tc>
                <a:tc>
                  <a:txBody>
                    <a:bodyPr/>
                    <a:lstStyle/>
                    <a:p>
                      <a:pPr algn="ctr"/>
                      <a:r>
                        <a:rPr lang="uk-UA" sz="1200" b="1" dirty="0" smtClean="0"/>
                        <a:t>10</a:t>
                      </a:r>
                      <a:endParaRPr lang="ru-RU" sz="1200" b="1"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
        <p:nvSpPr>
          <p:cNvPr id="3" name="Заголовок 1"/>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3200" b="1" i="1" dirty="0" smtClean="0">
                <a:solidFill>
                  <a:srgbClr val="CCFF66"/>
                </a:solidFill>
              </a:rPr>
              <a:t>Кросворд</a:t>
            </a:r>
            <a:r>
              <a:rPr lang="uk-UA" sz="4050" b="1" i="1" dirty="0" smtClean="0">
                <a:solidFill>
                  <a:srgbClr val="CCFF66"/>
                </a:solidFill>
              </a:rPr>
              <a:t> «Первоцвіти»</a:t>
            </a:r>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685" y="1988840"/>
            <a:ext cx="3447678" cy="237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09500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433244838"/>
              </p:ext>
            </p:extLst>
          </p:nvPr>
        </p:nvGraphicFramePr>
        <p:xfrm>
          <a:off x="0" y="1296393"/>
          <a:ext cx="5976672" cy="4032450"/>
        </p:xfrm>
        <a:graphic>
          <a:graphicData uri="http://schemas.openxmlformats.org/drawingml/2006/table">
            <a:tbl>
              <a:tblPr firstRow="1" bandRow="1">
                <a:tableStyleId>{2D5ABB26-0587-4C30-8999-92F81FD0307C}</a:tableStyleId>
              </a:tblPr>
              <a:tblGrid>
                <a:gridCol w="373542"/>
                <a:gridCol w="373542"/>
                <a:gridCol w="373542"/>
                <a:gridCol w="373542"/>
                <a:gridCol w="373542"/>
                <a:gridCol w="373542"/>
                <a:gridCol w="373542"/>
                <a:gridCol w="373542"/>
                <a:gridCol w="373542"/>
                <a:gridCol w="373542"/>
                <a:gridCol w="373542"/>
                <a:gridCol w="373542"/>
                <a:gridCol w="373542"/>
                <a:gridCol w="373542"/>
                <a:gridCol w="373542"/>
                <a:gridCol w="373542"/>
              </a:tblGrid>
              <a:tr h="403245">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1</a:t>
                      </a:r>
                      <a:endParaRPr lang="ru-RU" dirty="0"/>
                    </a:p>
                  </a:txBody>
                  <a:tcPr anchor="ctr">
                    <a:lnR w="28575" cap="flat" cmpd="sng" algn="ctr">
                      <a:solidFill>
                        <a:srgbClr val="C0000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Д</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Ж</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И</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403245">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2</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М</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Д</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У</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r>
                        <a:rPr lang="uk-UA" dirty="0" smtClean="0"/>
                        <a:t>3</a:t>
                      </a:r>
                      <a:endParaRPr lang="ru-RU" dirty="0"/>
                    </a:p>
                  </a:txBody>
                  <a:tcPr anchor="ctr">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П</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4</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А</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Я</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dirty="0"/>
                    </a:p>
                  </a:txBody>
                  <a:tcPr anchor="ctr">
                    <a:lnB w="12700" cap="flat" cmpd="sng" algn="ctr">
                      <a:no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5</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r>
              <a:tr h="403245">
                <a:tc>
                  <a:txBody>
                    <a:bodyPr/>
                    <a:lstStyle/>
                    <a:p>
                      <a:pPr algn="ctr"/>
                      <a:r>
                        <a:rPr lang="uk-UA" dirty="0" smtClean="0"/>
                        <a:t>6</a:t>
                      </a:r>
                      <a:endParaRPr lang="ru-RU" dirty="0"/>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tc>
                <a:tc>
                  <a:txBody>
                    <a:bodyPr/>
                    <a:lstStyle/>
                    <a:p>
                      <a:pPr algn="ctr"/>
                      <a:endParaRPr lang="ru-RU" dirty="0"/>
                    </a:p>
                  </a:txBody>
                  <a:tcPr anchor="ctr"/>
                </a:tc>
              </a:tr>
              <a:tr h="403245">
                <a:tc>
                  <a:txBody>
                    <a:bodyPr/>
                    <a:lstStyle/>
                    <a:p>
                      <a:pPr algn="ctr"/>
                      <a:endParaRPr lang="ru-RU"/>
                    </a:p>
                  </a:txBody>
                  <a:tcPr anchor="ctr">
                    <a:lnT w="12700" cap="flat" cmpd="sng" algn="ctr">
                      <a:no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r>
                        <a:rPr lang="uk-UA" dirty="0" smtClean="0"/>
                        <a:t>7</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8</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9</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r>
              <a:tr h="403245">
                <a:tc>
                  <a:txBody>
                    <a:bodyPr/>
                    <a:lstStyle/>
                    <a:p>
                      <a:pPr algn="ctr"/>
                      <a:endParaRPr lang="ru-RU" dirty="0"/>
                    </a:p>
                  </a:txBody>
                  <a:tcPr anchor="ctr"/>
                </a:tc>
                <a:tc>
                  <a:txBody>
                    <a:bodyPr/>
                    <a:lstStyle/>
                    <a:p>
                      <a:pPr algn="ctr"/>
                      <a:endParaRPr lang="ru-RU"/>
                    </a:p>
                  </a:txBody>
                  <a:tcPr anchor="ctr"/>
                </a:tc>
                <a:tc>
                  <a:txBody>
                    <a:bodyPr/>
                    <a:lstStyle/>
                    <a:p>
                      <a:pPr algn="ctr"/>
                      <a:r>
                        <a:rPr lang="uk-UA" sz="1200" b="1" dirty="0" smtClean="0"/>
                        <a:t>10</a:t>
                      </a:r>
                      <a:endParaRPr lang="ru-RU" sz="1200" b="1"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
        <p:nvSpPr>
          <p:cNvPr id="3" name="Заголовок 1"/>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3200" b="1" i="1" dirty="0" smtClean="0">
                <a:solidFill>
                  <a:srgbClr val="CCFF66"/>
                </a:solidFill>
              </a:rPr>
              <a:t>Кросворд</a:t>
            </a:r>
            <a:r>
              <a:rPr lang="uk-UA" sz="4050" b="1" i="1" dirty="0" smtClean="0">
                <a:solidFill>
                  <a:srgbClr val="CCFF66"/>
                </a:solidFill>
              </a:rPr>
              <a:t> «Первоцвіти»</a:t>
            </a:r>
            <a:endParaRPr lang="ru-RU" dirty="0"/>
          </a:p>
        </p:txBody>
      </p:sp>
      <p:sp>
        <p:nvSpPr>
          <p:cNvPr id="5" name="TextBox 4"/>
          <p:cNvSpPr txBox="1"/>
          <p:nvPr/>
        </p:nvSpPr>
        <p:spPr>
          <a:xfrm>
            <a:off x="5847607" y="2060848"/>
            <a:ext cx="2841675" cy="1200329"/>
          </a:xfrm>
          <a:prstGeom prst="rect">
            <a:avLst/>
          </a:prstGeom>
          <a:noFill/>
        </p:spPr>
        <p:txBody>
          <a:bodyPr wrap="none" rtlCol="0">
            <a:spAutoFit/>
          </a:bodyPr>
          <a:lstStyle/>
          <a:p>
            <a:r>
              <a:rPr lang="uk-UA" dirty="0" smtClean="0">
                <a:solidFill>
                  <a:srgbClr val="C00000"/>
                </a:solidFill>
              </a:rPr>
              <a:t>5</a:t>
            </a:r>
            <a:r>
              <a:rPr lang="uk-UA" i="1" dirty="0" smtClean="0">
                <a:solidFill>
                  <a:srgbClr val="C00000"/>
                </a:solidFill>
              </a:rPr>
              <a:t>. </a:t>
            </a:r>
            <a:r>
              <a:rPr lang="ru-RU" i="1" dirty="0" err="1">
                <a:solidFill>
                  <a:schemeClr val="accent3">
                    <a:lumMod val="20000"/>
                    <a:lumOff val="80000"/>
                  </a:schemeClr>
                </a:solidFill>
              </a:rPr>
              <a:t>Ще</a:t>
            </a:r>
            <a:r>
              <a:rPr lang="ru-RU" i="1" dirty="0">
                <a:solidFill>
                  <a:schemeClr val="accent3">
                    <a:lumMod val="20000"/>
                    <a:lumOff val="80000"/>
                  </a:schemeClr>
                </a:solidFill>
              </a:rPr>
              <a:t> </a:t>
            </a:r>
            <a:r>
              <a:rPr lang="ru-RU" i="1" dirty="0" err="1">
                <a:solidFill>
                  <a:schemeClr val="accent3">
                    <a:lumMod val="20000"/>
                    <a:lumOff val="80000"/>
                  </a:schemeClr>
                </a:solidFill>
              </a:rPr>
              <a:t>холодні</a:t>
            </a:r>
            <a:r>
              <a:rPr lang="ru-RU" i="1" dirty="0">
                <a:solidFill>
                  <a:schemeClr val="accent3">
                    <a:lumMod val="20000"/>
                    <a:lumOff val="80000"/>
                  </a:schemeClr>
                </a:solidFill>
              </a:rPr>
              <a:t> в </a:t>
            </a:r>
            <a:r>
              <a:rPr lang="ru-RU" i="1" dirty="0" err="1">
                <a:solidFill>
                  <a:schemeClr val="accent3">
                    <a:lumMod val="20000"/>
                    <a:lumOff val="80000"/>
                  </a:schemeClr>
                </a:solidFill>
              </a:rPr>
              <a:t>лісі</a:t>
            </a:r>
            <a:r>
              <a:rPr lang="ru-RU" i="1" dirty="0">
                <a:solidFill>
                  <a:schemeClr val="accent3">
                    <a:lumMod val="20000"/>
                    <a:lumOff val="80000"/>
                  </a:schemeClr>
                </a:solidFill>
              </a:rPr>
              <a:t> ранки,</a:t>
            </a:r>
          </a:p>
          <a:p>
            <a:r>
              <a:rPr lang="ru-RU" i="1" dirty="0" err="1">
                <a:solidFill>
                  <a:schemeClr val="accent3">
                    <a:lumMod val="20000"/>
                    <a:lumOff val="80000"/>
                  </a:schemeClr>
                </a:solidFill>
              </a:rPr>
              <a:t>Сніг</a:t>
            </a:r>
            <a:r>
              <a:rPr lang="ru-RU" i="1" dirty="0">
                <a:solidFill>
                  <a:schemeClr val="accent3">
                    <a:lumMod val="20000"/>
                    <a:lumOff val="80000"/>
                  </a:schemeClr>
                </a:solidFill>
              </a:rPr>
              <a:t> </a:t>
            </a:r>
            <a:r>
              <a:rPr lang="ru-RU" i="1" dirty="0" err="1">
                <a:solidFill>
                  <a:schemeClr val="accent3">
                    <a:lumMod val="20000"/>
                    <a:lumOff val="80000"/>
                  </a:schemeClr>
                </a:solidFill>
              </a:rPr>
              <a:t>ще</a:t>
            </a:r>
            <a:r>
              <a:rPr lang="ru-RU" i="1" dirty="0">
                <a:solidFill>
                  <a:schemeClr val="accent3">
                    <a:lumMod val="20000"/>
                    <a:lumOff val="80000"/>
                  </a:schemeClr>
                </a:solidFill>
              </a:rPr>
              <a:t> в </a:t>
            </a:r>
            <a:r>
              <a:rPr lang="ru-RU" i="1" dirty="0" err="1">
                <a:solidFill>
                  <a:schemeClr val="accent3">
                    <a:lumMod val="20000"/>
                    <a:lumOff val="80000"/>
                  </a:schemeClr>
                </a:solidFill>
              </a:rPr>
              <a:t>лузі</a:t>
            </a:r>
            <a:r>
              <a:rPr lang="ru-RU" i="1" dirty="0">
                <a:solidFill>
                  <a:schemeClr val="accent3">
                    <a:lumMod val="20000"/>
                    <a:lumOff val="80000"/>
                  </a:schemeClr>
                </a:solidFill>
              </a:rPr>
              <a:t> </a:t>
            </a:r>
            <a:r>
              <a:rPr lang="ru-RU" i="1" dirty="0" err="1">
                <a:solidFill>
                  <a:schemeClr val="accent3">
                    <a:lumMod val="20000"/>
                    <a:lumOff val="80000"/>
                  </a:schemeClr>
                </a:solidFill>
              </a:rPr>
              <a:t>дотліва</a:t>
            </a:r>
            <a:r>
              <a:rPr lang="ru-RU" i="1" dirty="0">
                <a:solidFill>
                  <a:schemeClr val="accent3">
                    <a:lumMod val="20000"/>
                    <a:lumOff val="80000"/>
                  </a:schemeClr>
                </a:solidFill>
              </a:rPr>
              <a:t>.</a:t>
            </a:r>
          </a:p>
          <a:p>
            <a:r>
              <a:rPr lang="ru-RU" i="1" dirty="0">
                <a:solidFill>
                  <a:schemeClr val="accent3">
                    <a:lumMod val="20000"/>
                    <a:lumOff val="80000"/>
                  </a:schemeClr>
                </a:solidFill>
              </a:rPr>
              <a:t>Та </a:t>
            </a:r>
            <a:r>
              <a:rPr lang="ru-RU" i="1" dirty="0" err="1">
                <a:solidFill>
                  <a:schemeClr val="accent3">
                    <a:lumMod val="20000"/>
                    <a:lumOff val="80000"/>
                  </a:schemeClr>
                </a:solidFill>
              </a:rPr>
              <a:t>розкрила</a:t>
            </a:r>
            <a:r>
              <a:rPr lang="ru-RU" i="1" dirty="0">
                <a:solidFill>
                  <a:schemeClr val="accent3">
                    <a:lumMod val="20000"/>
                    <a:lumOff val="80000"/>
                  </a:schemeClr>
                </a:solidFill>
              </a:rPr>
              <a:t> на </a:t>
            </a:r>
            <a:r>
              <a:rPr lang="ru-RU" i="1" dirty="0" err="1">
                <a:solidFill>
                  <a:schemeClr val="accent3">
                    <a:lumMod val="20000"/>
                    <a:lumOff val="80000"/>
                  </a:schemeClr>
                </a:solidFill>
              </a:rPr>
              <a:t>світанку</a:t>
            </a:r>
            <a:endParaRPr lang="ru-RU" i="1" dirty="0">
              <a:solidFill>
                <a:schemeClr val="accent3">
                  <a:lumMod val="20000"/>
                  <a:lumOff val="80000"/>
                </a:schemeClr>
              </a:solidFill>
            </a:endParaRPr>
          </a:p>
          <a:p>
            <a:r>
              <a:rPr lang="ru-RU" i="1" dirty="0" err="1">
                <a:solidFill>
                  <a:schemeClr val="accent3">
                    <a:lumMod val="20000"/>
                    <a:lumOff val="80000"/>
                  </a:schemeClr>
                </a:solidFill>
              </a:rPr>
              <a:t>Сині</a:t>
            </a:r>
            <a:r>
              <a:rPr lang="ru-RU" i="1" dirty="0">
                <a:solidFill>
                  <a:schemeClr val="accent3">
                    <a:lumMod val="20000"/>
                    <a:lumOff val="80000"/>
                  </a:schemeClr>
                </a:solidFill>
              </a:rPr>
              <a:t> </a:t>
            </a:r>
            <a:r>
              <a:rPr lang="ru-RU" i="1" dirty="0" err="1">
                <a:solidFill>
                  <a:schemeClr val="accent3">
                    <a:lumMod val="20000"/>
                    <a:lumOff val="80000"/>
                  </a:schemeClr>
                </a:solidFill>
              </a:rPr>
              <a:t>очі</a:t>
            </a:r>
            <a:r>
              <a:rPr lang="ru-RU" i="1" dirty="0">
                <a:solidFill>
                  <a:schemeClr val="accent3">
                    <a:lumMod val="20000"/>
                    <a:lumOff val="80000"/>
                  </a:schemeClr>
                </a:solidFill>
              </a:rPr>
              <a:t> . . .</a:t>
            </a:r>
          </a:p>
        </p:txBody>
      </p:sp>
    </p:spTree>
    <p:extLst>
      <p:ext uri="{BB962C8B-B14F-4D97-AF65-F5344CB8AC3E}">
        <p14:creationId xmlns:p14="http://schemas.microsoft.com/office/powerpoint/2010/main" val="42884228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4127663555"/>
              </p:ext>
            </p:extLst>
          </p:nvPr>
        </p:nvGraphicFramePr>
        <p:xfrm>
          <a:off x="0" y="1296393"/>
          <a:ext cx="5976672" cy="4032450"/>
        </p:xfrm>
        <a:graphic>
          <a:graphicData uri="http://schemas.openxmlformats.org/drawingml/2006/table">
            <a:tbl>
              <a:tblPr firstRow="1" bandRow="1">
                <a:tableStyleId>{2D5ABB26-0587-4C30-8999-92F81FD0307C}</a:tableStyleId>
              </a:tblPr>
              <a:tblGrid>
                <a:gridCol w="373542"/>
                <a:gridCol w="373542"/>
                <a:gridCol w="373542"/>
                <a:gridCol w="373542"/>
                <a:gridCol w="373542"/>
                <a:gridCol w="373542"/>
                <a:gridCol w="373542"/>
                <a:gridCol w="373542"/>
                <a:gridCol w="373542"/>
                <a:gridCol w="373542"/>
                <a:gridCol w="373542"/>
                <a:gridCol w="373542"/>
                <a:gridCol w="373542"/>
                <a:gridCol w="373542"/>
                <a:gridCol w="373542"/>
                <a:gridCol w="373542"/>
              </a:tblGrid>
              <a:tr h="403245">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1</a:t>
                      </a:r>
                      <a:endParaRPr lang="ru-RU" dirty="0"/>
                    </a:p>
                  </a:txBody>
                  <a:tcPr anchor="ctr">
                    <a:lnR w="28575" cap="flat" cmpd="sng" algn="ctr">
                      <a:solidFill>
                        <a:srgbClr val="C0000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Д</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Ж</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И</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403245">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2</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М</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Д</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У</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r>
                        <a:rPr lang="uk-UA" dirty="0" smtClean="0"/>
                        <a:t>3</a:t>
                      </a:r>
                      <a:endParaRPr lang="ru-RU" dirty="0"/>
                    </a:p>
                  </a:txBody>
                  <a:tcPr anchor="ctr">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П</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4</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А</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Я</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dirty="0"/>
                    </a:p>
                  </a:txBody>
                  <a:tcPr anchor="ctr">
                    <a:lnB w="12700" cap="flat" cmpd="sng" algn="ctr">
                      <a:no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5</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Н</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r>
                        <a:rPr lang="uk-UA" dirty="0" smtClean="0">
                          <a:solidFill>
                            <a:srgbClr val="002060"/>
                          </a:solidFill>
                        </a:rPr>
                        <a:t>Т</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r>
              <a:tr h="403245">
                <a:tc>
                  <a:txBody>
                    <a:bodyPr/>
                    <a:lstStyle/>
                    <a:p>
                      <a:pPr algn="ctr"/>
                      <a:r>
                        <a:rPr lang="uk-UA" dirty="0" smtClean="0"/>
                        <a:t>6</a:t>
                      </a:r>
                      <a:endParaRPr lang="ru-RU" dirty="0"/>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tc>
                <a:tc>
                  <a:txBody>
                    <a:bodyPr/>
                    <a:lstStyle/>
                    <a:p>
                      <a:pPr algn="ctr"/>
                      <a:endParaRPr lang="ru-RU" dirty="0"/>
                    </a:p>
                  </a:txBody>
                  <a:tcPr anchor="ctr"/>
                </a:tc>
              </a:tr>
              <a:tr h="403245">
                <a:tc>
                  <a:txBody>
                    <a:bodyPr/>
                    <a:lstStyle/>
                    <a:p>
                      <a:pPr algn="ctr"/>
                      <a:endParaRPr lang="ru-RU"/>
                    </a:p>
                  </a:txBody>
                  <a:tcPr anchor="ctr">
                    <a:lnT w="12700" cap="flat" cmpd="sng" algn="ctr">
                      <a:no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r>
                        <a:rPr lang="uk-UA" dirty="0" smtClean="0"/>
                        <a:t>7</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8</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9</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r>
              <a:tr h="403245">
                <a:tc>
                  <a:txBody>
                    <a:bodyPr/>
                    <a:lstStyle/>
                    <a:p>
                      <a:pPr algn="ctr"/>
                      <a:endParaRPr lang="ru-RU" dirty="0"/>
                    </a:p>
                  </a:txBody>
                  <a:tcPr anchor="ctr"/>
                </a:tc>
                <a:tc>
                  <a:txBody>
                    <a:bodyPr/>
                    <a:lstStyle/>
                    <a:p>
                      <a:pPr algn="ctr"/>
                      <a:endParaRPr lang="ru-RU"/>
                    </a:p>
                  </a:txBody>
                  <a:tcPr anchor="ctr"/>
                </a:tc>
                <a:tc>
                  <a:txBody>
                    <a:bodyPr/>
                    <a:lstStyle/>
                    <a:p>
                      <a:pPr algn="ctr"/>
                      <a:r>
                        <a:rPr lang="uk-UA" sz="1200" b="1" dirty="0" smtClean="0"/>
                        <a:t>10</a:t>
                      </a:r>
                      <a:endParaRPr lang="ru-RU" sz="1200" b="1"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
        <p:nvSpPr>
          <p:cNvPr id="3" name="Заголовок 1"/>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3200" b="1" i="1" dirty="0" smtClean="0">
                <a:solidFill>
                  <a:srgbClr val="CCFF66"/>
                </a:solidFill>
              </a:rPr>
              <a:t>Кросворд</a:t>
            </a:r>
            <a:r>
              <a:rPr lang="uk-UA" sz="4050" b="1" i="1" dirty="0" smtClean="0">
                <a:solidFill>
                  <a:srgbClr val="CCFF66"/>
                </a:solidFill>
              </a:rPr>
              <a:t> «Первоцвіти»</a:t>
            </a:r>
            <a:endParaRPr lang="ru-RU" dirty="0"/>
          </a:p>
        </p:txBody>
      </p:sp>
      <p:pic>
        <p:nvPicPr>
          <p:cNvPr id="6" name="Picture 7" descr="сон-трав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868144" y="1962505"/>
            <a:ext cx="3014842" cy="2732002"/>
          </a:xfrm>
          <a:prstGeom prst="rect">
            <a:avLst/>
          </a:prstGeom>
          <a:noFill/>
        </p:spPr>
      </p:pic>
    </p:spTree>
    <p:extLst>
      <p:ext uri="{BB962C8B-B14F-4D97-AF65-F5344CB8AC3E}">
        <p14:creationId xmlns:p14="http://schemas.microsoft.com/office/powerpoint/2010/main" val="38377312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722154865"/>
              </p:ext>
            </p:extLst>
          </p:nvPr>
        </p:nvGraphicFramePr>
        <p:xfrm>
          <a:off x="0" y="1296393"/>
          <a:ext cx="5976672" cy="4032450"/>
        </p:xfrm>
        <a:graphic>
          <a:graphicData uri="http://schemas.openxmlformats.org/drawingml/2006/table">
            <a:tbl>
              <a:tblPr firstRow="1" bandRow="1">
                <a:tableStyleId>{2D5ABB26-0587-4C30-8999-92F81FD0307C}</a:tableStyleId>
              </a:tblPr>
              <a:tblGrid>
                <a:gridCol w="373542"/>
                <a:gridCol w="373542"/>
                <a:gridCol w="373542"/>
                <a:gridCol w="373542"/>
                <a:gridCol w="373542"/>
                <a:gridCol w="373542"/>
                <a:gridCol w="373542"/>
                <a:gridCol w="373542"/>
                <a:gridCol w="373542"/>
                <a:gridCol w="373542"/>
                <a:gridCol w="373542"/>
                <a:gridCol w="373542"/>
                <a:gridCol w="373542"/>
                <a:gridCol w="373542"/>
                <a:gridCol w="373542"/>
                <a:gridCol w="373542"/>
              </a:tblGrid>
              <a:tr h="403245">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1</a:t>
                      </a:r>
                      <a:endParaRPr lang="ru-RU" dirty="0"/>
                    </a:p>
                  </a:txBody>
                  <a:tcPr anchor="ctr">
                    <a:lnR w="28575" cap="flat" cmpd="sng" algn="ctr">
                      <a:solidFill>
                        <a:srgbClr val="C0000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Д</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Ж</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И</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403245">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2</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М</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Д</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У</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r>
                        <a:rPr lang="uk-UA" dirty="0" smtClean="0"/>
                        <a:t>3</a:t>
                      </a:r>
                      <a:endParaRPr lang="ru-RU" dirty="0"/>
                    </a:p>
                  </a:txBody>
                  <a:tcPr anchor="ctr">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П</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4</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А</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Я</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dirty="0"/>
                    </a:p>
                  </a:txBody>
                  <a:tcPr anchor="ctr">
                    <a:lnB w="12700" cap="flat" cmpd="sng" algn="ctr">
                      <a:no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5</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Н</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r>
                        <a:rPr lang="uk-UA" dirty="0" smtClean="0">
                          <a:solidFill>
                            <a:srgbClr val="002060"/>
                          </a:solidFill>
                        </a:rPr>
                        <a:t>Т</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r>
              <a:tr h="403245">
                <a:tc>
                  <a:txBody>
                    <a:bodyPr/>
                    <a:lstStyle/>
                    <a:p>
                      <a:pPr algn="ctr"/>
                      <a:r>
                        <a:rPr lang="uk-UA" dirty="0" smtClean="0"/>
                        <a:t>6</a:t>
                      </a:r>
                      <a:endParaRPr lang="ru-RU" dirty="0"/>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tc>
                <a:tc>
                  <a:txBody>
                    <a:bodyPr/>
                    <a:lstStyle/>
                    <a:p>
                      <a:pPr algn="ctr"/>
                      <a:endParaRPr lang="ru-RU" dirty="0"/>
                    </a:p>
                  </a:txBody>
                  <a:tcPr anchor="ctr"/>
                </a:tc>
              </a:tr>
              <a:tr h="403245">
                <a:tc>
                  <a:txBody>
                    <a:bodyPr/>
                    <a:lstStyle/>
                    <a:p>
                      <a:pPr algn="ctr"/>
                      <a:endParaRPr lang="ru-RU"/>
                    </a:p>
                  </a:txBody>
                  <a:tcPr anchor="ctr">
                    <a:lnT w="12700" cap="flat" cmpd="sng" algn="ctr">
                      <a:no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r>
                        <a:rPr lang="uk-UA" dirty="0" smtClean="0"/>
                        <a:t>7</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8</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9</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r>
              <a:tr h="403245">
                <a:tc>
                  <a:txBody>
                    <a:bodyPr/>
                    <a:lstStyle/>
                    <a:p>
                      <a:pPr algn="ctr"/>
                      <a:endParaRPr lang="ru-RU" dirty="0"/>
                    </a:p>
                  </a:txBody>
                  <a:tcPr anchor="ctr"/>
                </a:tc>
                <a:tc>
                  <a:txBody>
                    <a:bodyPr/>
                    <a:lstStyle/>
                    <a:p>
                      <a:pPr algn="ctr"/>
                      <a:endParaRPr lang="ru-RU"/>
                    </a:p>
                  </a:txBody>
                  <a:tcPr anchor="ctr"/>
                </a:tc>
                <a:tc>
                  <a:txBody>
                    <a:bodyPr/>
                    <a:lstStyle/>
                    <a:p>
                      <a:pPr algn="ctr"/>
                      <a:r>
                        <a:rPr lang="uk-UA" sz="1200" b="1" dirty="0" smtClean="0"/>
                        <a:t>10</a:t>
                      </a:r>
                      <a:endParaRPr lang="ru-RU" sz="1200" b="1"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
        <p:nvSpPr>
          <p:cNvPr id="3" name="Заголовок 1"/>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3200" b="1" i="1" dirty="0" smtClean="0">
                <a:solidFill>
                  <a:srgbClr val="CCFF66"/>
                </a:solidFill>
              </a:rPr>
              <a:t>Кросворд</a:t>
            </a:r>
            <a:r>
              <a:rPr lang="uk-UA" sz="4050" b="1" i="1" dirty="0" smtClean="0">
                <a:solidFill>
                  <a:srgbClr val="CCFF66"/>
                </a:solidFill>
              </a:rPr>
              <a:t> «Первоцвіти»</a:t>
            </a:r>
            <a:endParaRPr lang="ru-RU" dirty="0"/>
          </a:p>
        </p:txBody>
      </p:sp>
      <p:sp>
        <p:nvSpPr>
          <p:cNvPr id="5" name="TextBox 4"/>
          <p:cNvSpPr txBox="1"/>
          <p:nvPr/>
        </p:nvSpPr>
        <p:spPr>
          <a:xfrm>
            <a:off x="5847607" y="2060848"/>
            <a:ext cx="3098220" cy="1200329"/>
          </a:xfrm>
          <a:prstGeom prst="rect">
            <a:avLst/>
          </a:prstGeom>
          <a:noFill/>
        </p:spPr>
        <p:txBody>
          <a:bodyPr wrap="none" rtlCol="0">
            <a:spAutoFit/>
          </a:bodyPr>
          <a:lstStyle/>
          <a:p>
            <a:r>
              <a:rPr lang="uk-UA" dirty="0" smtClean="0">
                <a:solidFill>
                  <a:srgbClr val="C00000"/>
                </a:solidFill>
              </a:rPr>
              <a:t>6</a:t>
            </a:r>
            <a:r>
              <a:rPr lang="uk-UA" i="1" dirty="0" smtClean="0">
                <a:solidFill>
                  <a:srgbClr val="C00000"/>
                </a:solidFill>
              </a:rPr>
              <a:t>. </a:t>
            </a:r>
            <a:r>
              <a:rPr lang="ru-RU" i="1" dirty="0" err="1" smtClean="0">
                <a:solidFill>
                  <a:schemeClr val="accent3">
                    <a:lumMod val="20000"/>
                    <a:lumOff val="80000"/>
                  </a:schemeClr>
                </a:solidFill>
              </a:rPr>
              <a:t>Лікувальну</a:t>
            </a:r>
            <a:r>
              <a:rPr lang="ru-RU" i="1" dirty="0" smtClean="0">
                <a:solidFill>
                  <a:schemeClr val="accent3">
                    <a:lumMod val="20000"/>
                    <a:lumOff val="80000"/>
                  </a:schemeClr>
                </a:solidFill>
              </a:rPr>
              <a:t> силу маю,</a:t>
            </a:r>
            <a:br>
              <a:rPr lang="ru-RU" i="1" dirty="0" smtClean="0">
                <a:solidFill>
                  <a:schemeClr val="accent3">
                    <a:lumMod val="20000"/>
                    <a:lumOff val="80000"/>
                  </a:schemeClr>
                </a:solidFill>
              </a:rPr>
            </a:br>
            <a:r>
              <a:rPr lang="ru-RU" i="1" dirty="0" err="1" smtClean="0">
                <a:solidFill>
                  <a:schemeClr val="accent3">
                    <a:lumMod val="20000"/>
                    <a:lumOff val="80000"/>
                  </a:schemeClr>
                </a:solidFill>
              </a:rPr>
              <a:t>Жовтим</a:t>
            </a:r>
            <a:r>
              <a:rPr lang="ru-RU" i="1" dirty="0" smtClean="0">
                <a:solidFill>
                  <a:schemeClr val="accent3">
                    <a:lumMod val="20000"/>
                    <a:lumOff val="80000"/>
                  </a:schemeClr>
                </a:solidFill>
              </a:rPr>
              <a:t> </a:t>
            </a:r>
            <a:r>
              <a:rPr lang="ru-RU" i="1" dirty="0" err="1" smtClean="0">
                <a:solidFill>
                  <a:schemeClr val="accent3">
                    <a:lumMod val="20000"/>
                    <a:lumOff val="80000"/>
                  </a:schemeClr>
                </a:solidFill>
              </a:rPr>
              <a:t>цвітом</a:t>
            </a:r>
            <a:r>
              <a:rPr lang="ru-RU" i="1" dirty="0" smtClean="0">
                <a:solidFill>
                  <a:schemeClr val="accent3">
                    <a:lumMod val="20000"/>
                    <a:lumOff val="80000"/>
                  </a:schemeClr>
                </a:solidFill>
              </a:rPr>
              <a:t>  </a:t>
            </a:r>
            <a:r>
              <a:rPr lang="ru-RU" i="1" dirty="0" err="1" smtClean="0">
                <a:solidFill>
                  <a:schemeClr val="accent3">
                    <a:lumMod val="20000"/>
                    <a:lumOff val="80000"/>
                  </a:schemeClr>
                </a:solidFill>
              </a:rPr>
              <a:t>розцвітаю</a:t>
            </a:r>
            <a:r>
              <a:rPr lang="ru-RU" i="1" dirty="0" smtClean="0">
                <a:solidFill>
                  <a:schemeClr val="accent3">
                    <a:lumMod val="20000"/>
                    <a:lumOff val="80000"/>
                  </a:schemeClr>
                </a:solidFill>
              </a:rPr>
              <a:t>.</a:t>
            </a:r>
            <a:br>
              <a:rPr lang="ru-RU" i="1" dirty="0" smtClean="0">
                <a:solidFill>
                  <a:schemeClr val="accent3">
                    <a:lumMod val="20000"/>
                    <a:lumOff val="80000"/>
                  </a:schemeClr>
                </a:solidFill>
              </a:rPr>
            </a:br>
            <a:r>
              <a:rPr lang="ru-RU" i="1" dirty="0" err="1" smtClean="0">
                <a:solidFill>
                  <a:schemeClr val="accent3">
                    <a:lumMod val="20000"/>
                    <a:lumOff val="80000"/>
                  </a:schemeClr>
                </a:solidFill>
              </a:rPr>
              <a:t>Називають</a:t>
            </a:r>
            <a:r>
              <a:rPr lang="ru-RU" i="1" dirty="0" smtClean="0">
                <a:solidFill>
                  <a:schemeClr val="accent3">
                    <a:lumMod val="20000"/>
                    <a:lumOff val="80000"/>
                  </a:schemeClr>
                </a:solidFill>
              </a:rPr>
              <a:t> «ключ </a:t>
            </a:r>
            <a:r>
              <a:rPr lang="ru-RU" i="1" dirty="0" err="1" smtClean="0">
                <a:solidFill>
                  <a:schemeClr val="accent3">
                    <a:lumMod val="20000"/>
                    <a:lumOff val="80000"/>
                  </a:schemeClr>
                </a:solidFill>
              </a:rPr>
              <a:t>весни</a:t>
            </a:r>
            <a:r>
              <a:rPr lang="ru-RU" i="1" dirty="0" smtClean="0">
                <a:solidFill>
                  <a:schemeClr val="accent3">
                    <a:lumMod val="20000"/>
                    <a:lumOff val="80000"/>
                  </a:schemeClr>
                </a:solidFill>
              </a:rPr>
              <a:t>»!</a:t>
            </a:r>
            <a:br>
              <a:rPr lang="ru-RU" i="1" dirty="0" smtClean="0">
                <a:solidFill>
                  <a:schemeClr val="accent3">
                    <a:lumMod val="20000"/>
                    <a:lumOff val="80000"/>
                  </a:schemeClr>
                </a:solidFill>
              </a:rPr>
            </a:br>
            <a:r>
              <a:rPr lang="ru-RU" i="1" dirty="0" smtClean="0">
                <a:solidFill>
                  <a:schemeClr val="accent3">
                    <a:lumMod val="20000"/>
                    <a:lumOff val="80000"/>
                  </a:schemeClr>
                </a:solidFill>
              </a:rPr>
              <a:t>Як я </a:t>
            </a:r>
            <a:r>
              <a:rPr lang="ru-RU" i="1" dirty="0" err="1" smtClean="0">
                <a:solidFill>
                  <a:schemeClr val="accent3">
                    <a:lumMod val="20000"/>
                    <a:lumOff val="80000"/>
                  </a:schemeClr>
                </a:solidFill>
              </a:rPr>
              <a:t>звуся</a:t>
            </a:r>
            <a:r>
              <a:rPr lang="ru-RU" i="1" dirty="0" smtClean="0">
                <a:solidFill>
                  <a:schemeClr val="accent3">
                    <a:lumMod val="20000"/>
                    <a:lumOff val="80000"/>
                  </a:schemeClr>
                </a:solidFill>
              </a:rPr>
              <a:t>? </a:t>
            </a:r>
            <a:r>
              <a:rPr lang="ru-RU" i="1" dirty="0" err="1" smtClean="0">
                <a:solidFill>
                  <a:schemeClr val="accent3">
                    <a:lumMod val="20000"/>
                    <a:lumOff val="80000"/>
                  </a:schemeClr>
                </a:solidFill>
              </a:rPr>
              <a:t>Ти</a:t>
            </a:r>
            <a:r>
              <a:rPr lang="ru-RU" i="1" dirty="0" smtClean="0">
                <a:solidFill>
                  <a:schemeClr val="accent3">
                    <a:lumMod val="20000"/>
                    <a:lumOff val="80000"/>
                  </a:schemeClr>
                </a:solidFill>
              </a:rPr>
              <a:t> скажи!</a:t>
            </a:r>
            <a:endParaRPr lang="ru-RU" i="1" dirty="0">
              <a:solidFill>
                <a:schemeClr val="accent3">
                  <a:lumMod val="20000"/>
                  <a:lumOff val="80000"/>
                </a:schemeClr>
              </a:solidFill>
            </a:endParaRPr>
          </a:p>
        </p:txBody>
      </p:sp>
    </p:spTree>
    <p:extLst>
      <p:ext uri="{BB962C8B-B14F-4D97-AF65-F5344CB8AC3E}">
        <p14:creationId xmlns:p14="http://schemas.microsoft.com/office/powerpoint/2010/main" val="10563281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590124878"/>
              </p:ext>
            </p:extLst>
          </p:nvPr>
        </p:nvGraphicFramePr>
        <p:xfrm>
          <a:off x="0" y="1296393"/>
          <a:ext cx="5976672" cy="4032450"/>
        </p:xfrm>
        <a:graphic>
          <a:graphicData uri="http://schemas.openxmlformats.org/drawingml/2006/table">
            <a:tbl>
              <a:tblPr firstRow="1" bandRow="1">
                <a:tableStyleId>{2D5ABB26-0587-4C30-8999-92F81FD0307C}</a:tableStyleId>
              </a:tblPr>
              <a:tblGrid>
                <a:gridCol w="373542"/>
                <a:gridCol w="373542"/>
                <a:gridCol w="373542"/>
                <a:gridCol w="373542"/>
                <a:gridCol w="373542"/>
                <a:gridCol w="373542"/>
                <a:gridCol w="373542"/>
                <a:gridCol w="373542"/>
                <a:gridCol w="373542"/>
                <a:gridCol w="373542"/>
                <a:gridCol w="373542"/>
                <a:gridCol w="373542"/>
                <a:gridCol w="373542"/>
                <a:gridCol w="373542"/>
                <a:gridCol w="373542"/>
                <a:gridCol w="373542"/>
              </a:tblGrid>
              <a:tr h="403245">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1</a:t>
                      </a:r>
                      <a:endParaRPr lang="ru-RU" dirty="0"/>
                    </a:p>
                  </a:txBody>
                  <a:tcPr anchor="ctr">
                    <a:lnR w="28575" cap="flat" cmpd="sng" algn="ctr">
                      <a:solidFill>
                        <a:srgbClr val="C0000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Д</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Ж</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И</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403245">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2</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М</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Д</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У</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r>
                        <a:rPr lang="uk-UA" dirty="0" smtClean="0"/>
                        <a:t>3</a:t>
                      </a:r>
                      <a:endParaRPr lang="ru-RU" dirty="0"/>
                    </a:p>
                  </a:txBody>
                  <a:tcPr anchor="ctr">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П</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4</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А</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Я</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dirty="0"/>
                    </a:p>
                  </a:txBody>
                  <a:tcPr anchor="ctr">
                    <a:lnB w="12700" cap="flat" cmpd="sng" algn="ctr">
                      <a:no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5</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Н</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r>
                        <a:rPr lang="uk-UA" dirty="0" smtClean="0">
                          <a:solidFill>
                            <a:srgbClr val="002060"/>
                          </a:solidFill>
                        </a:rPr>
                        <a:t>Т</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r>
              <a:tr h="403245">
                <a:tc>
                  <a:txBody>
                    <a:bodyPr/>
                    <a:lstStyle/>
                    <a:p>
                      <a:pPr algn="ctr"/>
                      <a:r>
                        <a:rPr lang="uk-UA" dirty="0" smtClean="0"/>
                        <a:t>6</a:t>
                      </a:r>
                      <a:endParaRPr lang="ru-RU" dirty="0"/>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Ц</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Т</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tc>
                <a:tc>
                  <a:txBody>
                    <a:bodyPr/>
                    <a:lstStyle/>
                    <a:p>
                      <a:pPr algn="ctr"/>
                      <a:endParaRPr lang="ru-RU" dirty="0"/>
                    </a:p>
                  </a:txBody>
                  <a:tcPr anchor="ctr"/>
                </a:tc>
              </a:tr>
              <a:tr h="403245">
                <a:tc>
                  <a:txBody>
                    <a:bodyPr/>
                    <a:lstStyle/>
                    <a:p>
                      <a:pPr algn="ctr"/>
                      <a:endParaRPr lang="ru-RU"/>
                    </a:p>
                  </a:txBody>
                  <a:tcPr anchor="ctr">
                    <a:lnT w="12700" cap="flat" cmpd="sng" algn="ctr">
                      <a:no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r>
                        <a:rPr lang="uk-UA" dirty="0" smtClean="0"/>
                        <a:t>7</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8</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9</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r>
              <a:tr h="403245">
                <a:tc>
                  <a:txBody>
                    <a:bodyPr/>
                    <a:lstStyle/>
                    <a:p>
                      <a:pPr algn="ctr"/>
                      <a:endParaRPr lang="ru-RU" dirty="0"/>
                    </a:p>
                  </a:txBody>
                  <a:tcPr anchor="ctr"/>
                </a:tc>
                <a:tc>
                  <a:txBody>
                    <a:bodyPr/>
                    <a:lstStyle/>
                    <a:p>
                      <a:pPr algn="ctr"/>
                      <a:endParaRPr lang="ru-RU"/>
                    </a:p>
                  </a:txBody>
                  <a:tcPr anchor="ctr"/>
                </a:tc>
                <a:tc>
                  <a:txBody>
                    <a:bodyPr/>
                    <a:lstStyle/>
                    <a:p>
                      <a:pPr algn="ctr"/>
                      <a:r>
                        <a:rPr lang="uk-UA" sz="1200" b="1" dirty="0" smtClean="0"/>
                        <a:t>10</a:t>
                      </a:r>
                      <a:endParaRPr lang="ru-RU" sz="1200" b="1"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
        <p:nvSpPr>
          <p:cNvPr id="3" name="Заголовок 1"/>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3200" b="1" i="1" dirty="0" smtClean="0">
                <a:solidFill>
                  <a:srgbClr val="CCFF66"/>
                </a:solidFill>
              </a:rPr>
              <a:t>Кросворд</a:t>
            </a:r>
            <a:r>
              <a:rPr lang="uk-UA" sz="4050" b="1" i="1" dirty="0" smtClean="0">
                <a:solidFill>
                  <a:srgbClr val="CCFF66"/>
                </a:solidFill>
              </a:rPr>
              <a:t> «Первоцвіти»</a:t>
            </a:r>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1844824"/>
            <a:ext cx="2336414" cy="278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83638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_5038a_d96fc71a_XXL.jpg"/>
          <p:cNvPicPr>
            <a:picLocks noChangeAspect="1"/>
          </p:cNvPicPr>
          <p:nvPr/>
        </p:nvPicPr>
        <p:blipFill>
          <a:blip r:embed="rId2"/>
          <a:stretch>
            <a:fillRect/>
          </a:stretch>
        </p:blipFill>
        <p:spPr>
          <a:xfrm>
            <a:off x="0" y="0"/>
            <a:ext cx="9358346" cy="6858000"/>
          </a:xfrm>
          <a:prstGeom prst="rect">
            <a:avLst/>
          </a:prstGeom>
          <a:ln>
            <a:noFill/>
          </a:ln>
        </p:spPr>
        <p:style>
          <a:lnRef idx="3">
            <a:schemeClr val="lt1"/>
          </a:lnRef>
          <a:fillRef idx="1">
            <a:schemeClr val="accent3"/>
          </a:fillRef>
          <a:effectRef idx="1">
            <a:schemeClr val="accent3"/>
          </a:effectRef>
          <a:fontRef idx="minor">
            <a:schemeClr val="lt1"/>
          </a:fontRef>
        </p:style>
      </p:pic>
      <p:sp>
        <p:nvSpPr>
          <p:cNvPr id="3" name="TextBox 2"/>
          <p:cNvSpPr txBox="1"/>
          <p:nvPr/>
        </p:nvSpPr>
        <p:spPr>
          <a:xfrm>
            <a:off x="3857620" y="285729"/>
            <a:ext cx="4857784" cy="1200329"/>
          </a:xfrm>
          <a:prstGeom prst="rect">
            <a:avLst/>
          </a:prstGeom>
          <a:noFill/>
        </p:spPr>
        <p:txBody>
          <a:bodyPr wrap="square" rtlCol="0">
            <a:spAutoFit/>
          </a:bodyPr>
          <a:lstStyle/>
          <a:p>
            <a:endParaRPr lang="uk-UA" dirty="0">
              <a:solidFill>
                <a:prstClr val="black"/>
              </a:solidFill>
            </a:endParaRPr>
          </a:p>
          <a:p>
            <a:endParaRPr lang="uk-UA" dirty="0">
              <a:solidFill>
                <a:prstClr val="black"/>
              </a:solidFill>
            </a:endParaRPr>
          </a:p>
          <a:p>
            <a:endParaRPr lang="uk-UA" dirty="0">
              <a:solidFill>
                <a:prstClr val="black"/>
              </a:solidFill>
            </a:endParaRPr>
          </a:p>
          <a:p>
            <a:endParaRPr lang="ru-RU" dirty="0">
              <a:solidFill>
                <a:prstClr val="black"/>
              </a:solidFill>
            </a:endParaRPr>
          </a:p>
        </p:txBody>
      </p:sp>
      <p:sp>
        <p:nvSpPr>
          <p:cNvPr id="5" name="TextBox 4"/>
          <p:cNvSpPr txBox="1"/>
          <p:nvPr/>
        </p:nvSpPr>
        <p:spPr>
          <a:xfrm>
            <a:off x="3886456" y="522833"/>
            <a:ext cx="5257544" cy="526297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uk-UA" sz="2400" b="1" dirty="0">
                <a:solidFill>
                  <a:prstClr val="black"/>
                </a:solidFill>
                <a:latin typeface="Monotype Corsiva" pitchFamily="66" charset="0"/>
              </a:rPr>
              <a:t>Першою ранньоквітучою рослиною є мати-й-мачуха або підбіл звичайний. Потім цвітуть </a:t>
            </a:r>
            <a:r>
              <a:rPr lang="uk-UA" sz="2400" b="1" dirty="0" err="1">
                <a:solidFill>
                  <a:prstClr val="black"/>
                </a:solidFill>
                <a:latin typeface="Monotype Corsiva" pitchFamily="66" charset="0"/>
              </a:rPr>
              <a:t>підсніжник</a:t>
            </a:r>
            <a:r>
              <a:rPr lang="uk-UA" sz="2400" b="1" dirty="0">
                <a:solidFill>
                  <a:prstClr val="black"/>
                </a:solidFill>
                <a:latin typeface="Monotype Corsiva" pitchFamily="66" charset="0"/>
              </a:rPr>
              <a:t>, пролісок, кульбаба, анемона, медунка, жовтяниця, калюжниця, первоцвіт... </a:t>
            </a:r>
          </a:p>
          <a:p>
            <a:pPr algn="just"/>
            <a:r>
              <a:rPr lang="uk-UA" sz="2400" b="1" dirty="0">
                <a:solidFill>
                  <a:prstClr val="black"/>
                </a:solidFill>
                <a:latin typeface="Monotype Corsiva" pitchFamily="66" charset="0"/>
              </a:rPr>
              <a:t>  		 Ці рослини дуже швидко зацвітають, утворюють насіння і на літо, коли на деревах </a:t>
            </a:r>
            <a:r>
              <a:rPr lang="uk-UA" sz="2400" b="1" dirty="0" err="1">
                <a:solidFill>
                  <a:prstClr val="black"/>
                </a:solidFill>
                <a:latin typeface="Monotype Corsiva" pitchFamily="66" charset="0"/>
              </a:rPr>
              <a:t>розвинеться</a:t>
            </a:r>
            <a:r>
              <a:rPr lang="uk-UA" sz="2400" b="1" dirty="0">
                <a:solidFill>
                  <a:prstClr val="black"/>
                </a:solidFill>
                <a:latin typeface="Monotype Corsiva" pitchFamily="66" charset="0"/>
              </a:rPr>
              <a:t> листя, накопичивши запаси поживних речовин у підземних органах, переходять у стан спокою до наступної весни</a:t>
            </a:r>
            <a:r>
              <a:rPr lang="uk-UA" sz="2400" b="1" dirty="0" smtClean="0">
                <a:solidFill>
                  <a:prstClr val="black"/>
                </a:solidFill>
                <a:latin typeface="Monotype Corsiva" pitchFamily="66" charset="0"/>
              </a:rPr>
              <a:t>.</a:t>
            </a:r>
          </a:p>
          <a:p>
            <a:pPr algn="just"/>
            <a:endParaRPr lang="uk-UA" sz="2400" b="1" dirty="0">
              <a:solidFill>
                <a:prstClr val="black"/>
              </a:solidFill>
              <a:latin typeface="Monotype Corsiva" pitchFamily="66" charset="0"/>
            </a:endParaRPr>
          </a:p>
          <a:p>
            <a:pPr algn="just"/>
            <a:r>
              <a:rPr lang="uk-UA" sz="2400" b="1" dirty="0" smtClean="0">
                <a:solidFill>
                  <a:prstClr val="black"/>
                </a:solidFill>
                <a:latin typeface="Monotype Corsiva" pitchFamily="66" charset="0"/>
              </a:rPr>
              <a:t>У народі їх називають </a:t>
            </a:r>
            <a:r>
              <a:rPr lang="uk-UA" sz="2400" b="1" dirty="0" smtClean="0">
                <a:solidFill>
                  <a:schemeClr val="accent6">
                    <a:lumMod val="75000"/>
                  </a:schemeClr>
                </a:solidFill>
                <a:latin typeface="Monotype Corsiva" pitchFamily="66" charset="0"/>
              </a:rPr>
              <a:t>первоцвітами,</a:t>
            </a:r>
            <a:r>
              <a:rPr lang="uk-UA" sz="2400" b="1" dirty="0" smtClean="0">
                <a:solidFill>
                  <a:prstClr val="black"/>
                </a:solidFill>
                <a:latin typeface="Monotype Corsiva" pitchFamily="66" charset="0"/>
              </a:rPr>
              <a:t> а ще вони мають назву </a:t>
            </a:r>
            <a:r>
              <a:rPr lang="uk-UA" sz="2400" b="1" dirty="0" smtClean="0">
                <a:solidFill>
                  <a:schemeClr val="accent6">
                    <a:lumMod val="75000"/>
                  </a:schemeClr>
                </a:solidFill>
                <a:latin typeface="Monotype Corsiva" pitchFamily="66" charset="0"/>
              </a:rPr>
              <a:t>ефемероїди.</a:t>
            </a:r>
            <a:endParaRPr lang="uk-UA" sz="2400" b="1" dirty="0">
              <a:solidFill>
                <a:schemeClr val="accent6">
                  <a:lumMod val="75000"/>
                </a:schemeClr>
              </a:solidFill>
              <a:latin typeface="Monotype Corsiva" pitchFamily="66" charset="0"/>
            </a:endParaRPr>
          </a:p>
        </p:txBody>
      </p:sp>
      <p:pic>
        <p:nvPicPr>
          <p:cNvPr id="20" name="Рисунок 19" descr="798659ee3c78.png"/>
          <p:cNvPicPr>
            <a:picLocks noChangeAspect="1"/>
          </p:cNvPicPr>
          <p:nvPr/>
        </p:nvPicPr>
        <p:blipFill>
          <a:blip r:embed="rId3"/>
          <a:stretch>
            <a:fillRect/>
          </a:stretch>
        </p:blipFill>
        <p:spPr>
          <a:xfrm>
            <a:off x="0" y="0"/>
            <a:ext cx="2581275" cy="2600325"/>
          </a:xfrm>
          <a:prstGeom prst="rect">
            <a:avLst/>
          </a:prstGeom>
        </p:spPr>
      </p:pic>
    </p:spTree>
    <p:extLst>
      <p:ext uri="{BB962C8B-B14F-4D97-AF65-F5344CB8AC3E}">
        <p14:creationId xmlns:p14="http://schemas.microsoft.com/office/powerpoint/2010/main" val="38207210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185524562"/>
              </p:ext>
            </p:extLst>
          </p:nvPr>
        </p:nvGraphicFramePr>
        <p:xfrm>
          <a:off x="0" y="1296393"/>
          <a:ext cx="5976672" cy="4032450"/>
        </p:xfrm>
        <a:graphic>
          <a:graphicData uri="http://schemas.openxmlformats.org/drawingml/2006/table">
            <a:tbl>
              <a:tblPr firstRow="1" bandRow="1">
                <a:tableStyleId>{2D5ABB26-0587-4C30-8999-92F81FD0307C}</a:tableStyleId>
              </a:tblPr>
              <a:tblGrid>
                <a:gridCol w="373542"/>
                <a:gridCol w="373542"/>
                <a:gridCol w="373542"/>
                <a:gridCol w="373542"/>
                <a:gridCol w="373542"/>
                <a:gridCol w="373542"/>
                <a:gridCol w="373542"/>
                <a:gridCol w="373542"/>
                <a:gridCol w="373542"/>
                <a:gridCol w="373542"/>
                <a:gridCol w="373542"/>
                <a:gridCol w="373542"/>
                <a:gridCol w="373542"/>
                <a:gridCol w="373542"/>
                <a:gridCol w="373542"/>
                <a:gridCol w="373542"/>
              </a:tblGrid>
              <a:tr h="403245">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1</a:t>
                      </a:r>
                      <a:endParaRPr lang="ru-RU" dirty="0"/>
                    </a:p>
                  </a:txBody>
                  <a:tcPr anchor="ctr">
                    <a:lnR w="28575" cap="flat" cmpd="sng" algn="ctr">
                      <a:solidFill>
                        <a:srgbClr val="C0000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Д</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Ж</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И</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403245">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2</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М</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Д</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У</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r>
                        <a:rPr lang="uk-UA" dirty="0" smtClean="0"/>
                        <a:t>3</a:t>
                      </a:r>
                      <a:endParaRPr lang="ru-RU" dirty="0"/>
                    </a:p>
                  </a:txBody>
                  <a:tcPr anchor="ctr">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П</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4</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А</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Я</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dirty="0"/>
                    </a:p>
                  </a:txBody>
                  <a:tcPr anchor="ctr">
                    <a:lnB w="12700" cap="flat" cmpd="sng" algn="ctr">
                      <a:no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5</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Н</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r>
                        <a:rPr lang="uk-UA" dirty="0" smtClean="0">
                          <a:solidFill>
                            <a:srgbClr val="002060"/>
                          </a:solidFill>
                        </a:rPr>
                        <a:t>Т</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r>
              <a:tr h="403245">
                <a:tc>
                  <a:txBody>
                    <a:bodyPr/>
                    <a:lstStyle/>
                    <a:p>
                      <a:pPr algn="ctr"/>
                      <a:r>
                        <a:rPr lang="uk-UA" dirty="0" smtClean="0"/>
                        <a:t>6</a:t>
                      </a:r>
                      <a:endParaRPr lang="ru-RU" dirty="0"/>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Ц</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Т</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tc>
                <a:tc>
                  <a:txBody>
                    <a:bodyPr/>
                    <a:lstStyle/>
                    <a:p>
                      <a:pPr algn="ctr"/>
                      <a:endParaRPr lang="ru-RU" dirty="0"/>
                    </a:p>
                  </a:txBody>
                  <a:tcPr anchor="ctr"/>
                </a:tc>
              </a:tr>
              <a:tr h="403245">
                <a:tc>
                  <a:txBody>
                    <a:bodyPr/>
                    <a:lstStyle/>
                    <a:p>
                      <a:pPr algn="ctr"/>
                      <a:endParaRPr lang="ru-RU"/>
                    </a:p>
                  </a:txBody>
                  <a:tcPr anchor="ctr">
                    <a:lnT w="12700" cap="flat" cmpd="sng" algn="ctr">
                      <a:no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r>
                        <a:rPr lang="uk-UA" dirty="0" smtClean="0"/>
                        <a:t>7</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8</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9</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r>
              <a:tr h="403245">
                <a:tc>
                  <a:txBody>
                    <a:bodyPr/>
                    <a:lstStyle/>
                    <a:p>
                      <a:pPr algn="ctr"/>
                      <a:endParaRPr lang="ru-RU" dirty="0"/>
                    </a:p>
                  </a:txBody>
                  <a:tcPr anchor="ctr"/>
                </a:tc>
                <a:tc>
                  <a:txBody>
                    <a:bodyPr/>
                    <a:lstStyle/>
                    <a:p>
                      <a:pPr algn="ctr"/>
                      <a:endParaRPr lang="ru-RU"/>
                    </a:p>
                  </a:txBody>
                  <a:tcPr anchor="ctr"/>
                </a:tc>
                <a:tc>
                  <a:txBody>
                    <a:bodyPr/>
                    <a:lstStyle/>
                    <a:p>
                      <a:pPr algn="ctr"/>
                      <a:r>
                        <a:rPr lang="uk-UA" sz="1200" b="1" dirty="0" smtClean="0"/>
                        <a:t>10</a:t>
                      </a:r>
                      <a:endParaRPr lang="ru-RU" sz="1200" b="1"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
        <p:nvSpPr>
          <p:cNvPr id="3" name="Заголовок 1"/>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3200" b="1" i="1" dirty="0" smtClean="0">
                <a:solidFill>
                  <a:srgbClr val="CCFF66"/>
                </a:solidFill>
              </a:rPr>
              <a:t>Кросворд</a:t>
            </a:r>
            <a:r>
              <a:rPr lang="uk-UA" sz="4050" b="1" i="1" dirty="0" smtClean="0">
                <a:solidFill>
                  <a:srgbClr val="CCFF66"/>
                </a:solidFill>
              </a:rPr>
              <a:t> «Первоцвіти»</a:t>
            </a:r>
            <a:endParaRPr lang="ru-RU" dirty="0"/>
          </a:p>
        </p:txBody>
      </p:sp>
      <p:sp>
        <p:nvSpPr>
          <p:cNvPr id="5" name="TextBox 4"/>
          <p:cNvSpPr txBox="1"/>
          <p:nvPr/>
        </p:nvSpPr>
        <p:spPr>
          <a:xfrm>
            <a:off x="5847607" y="2060848"/>
            <a:ext cx="3039615" cy="1200329"/>
          </a:xfrm>
          <a:prstGeom prst="rect">
            <a:avLst/>
          </a:prstGeom>
          <a:noFill/>
        </p:spPr>
        <p:txBody>
          <a:bodyPr wrap="none" rtlCol="0">
            <a:spAutoFit/>
          </a:bodyPr>
          <a:lstStyle/>
          <a:p>
            <a:r>
              <a:rPr lang="uk-UA" dirty="0" smtClean="0">
                <a:solidFill>
                  <a:srgbClr val="C00000"/>
                </a:solidFill>
              </a:rPr>
              <a:t>7</a:t>
            </a:r>
            <a:r>
              <a:rPr lang="uk-UA" i="1" dirty="0" smtClean="0">
                <a:solidFill>
                  <a:srgbClr val="C00000"/>
                </a:solidFill>
              </a:rPr>
              <a:t>. </a:t>
            </a:r>
            <a:r>
              <a:rPr lang="ru-RU" i="1" dirty="0" smtClean="0">
                <a:solidFill>
                  <a:schemeClr val="accent3">
                    <a:lumMod val="20000"/>
                    <a:lumOff val="80000"/>
                  </a:schemeClr>
                </a:solidFill>
              </a:rPr>
              <a:t>Лист </a:t>
            </a:r>
            <a:r>
              <a:rPr lang="ru-RU" i="1" dirty="0" err="1" smtClean="0">
                <a:solidFill>
                  <a:schemeClr val="accent3">
                    <a:lumMod val="20000"/>
                    <a:lumOff val="80000"/>
                  </a:schemeClr>
                </a:solidFill>
              </a:rPr>
              <a:t>зелений</a:t>
            </a:r>
            <a:r>
              <a:rPr lang="ru-RU" i="1" dirty="0" smtClean="0">
                <a:solidFill>
                  <a:schemeClr val="accent3">
                    <a:lumMod val="20000"/>
                    <a:lumOff val="80000"/>
                  </a:schemeClr>
                </a:solidFill>
              </a:rPr>
              <a:t> і </a:t>
            </a:r>
            <a:r>
              <a:rPr lang="ru-RU" i="1" dirty="0" err="1" smtClean="0">
                <a:solidFill>
                  <a:schemeClr val="accent3">
                    <a:lumMod val="20000"/>
                    <a:lumOff val="80000"/>
                  </a:schemeClr>
                </a:solidFill>
              </a:rPr>
              <a:t>міцний</a:t>
            </a:r>
            <a:r>
              <a:rPr lang="ru-RU" i="1" dirty="0" smtClean="0">
                <a:solidFill>
                  <a:schemeClr val="accent3">
                    <a:lumMod val="20000"/>
                    <a:lumOff val="80000"/>
                  </a:schemeClr>
                </a:solidFill>
              </a:rPr>
              <a:t>,</a:t>
            </a:r>
            <a:br>
              <a:rPr lang="ru-RU" i="1" dirty="0" smtClean="0">
                <a:solidFill>
                  <a:schemeClr val="accent3">
                    <a:lumMod val="20000"/>
                    <a:lumOff val="80000"/>
                  </a:schemeClr>
                </a:solidFill>
              </a:rPr>
            </a:br>
            <a:r>
              <a:rPr lang="ru-RU" i="1" dirty="0" err="1" smtClean="0">
                <a:solidFill>
                  <a:schemeClr val="accent3">
                    <a:lumMod val="20000"/>
                    <a:lumOff val="80000"/>
                  </a:schemeClr>
                </a:solidFill>
              </a:rPr>
              <a:t>Сніг</a:t>
            </a:r>
            <a:r>
              <a:rPr lang="ru-RU" i="1" dirty="0" smtClean="0">
                <a:solidFill>
                  <a:schemeClr val="accent3">
                    <a:lumMod val="20000"/>
                    <a:lumOff val="80000"/>
                  </a:schemeClr>
                </a:solidFill>
              </a:rPr>
              <a:t> для </a:t>
            </a:r>
            <a:r>
              <a:rPr lang="ru-RU" i="1" dirty="0" err="1" smtClean="0">
                <a:solidFill>
                  <a:schemeClr val="accent3">
                    <a:lumMod val="20000"/>
                    <a:lumOff val="80000"/>
                  </a:schemeClr>
                </a:solidFill>
              </a:rPr>
              <a:t>нього</a:t>
            </a:r>
            <a:r>
              <a:rPr lang="ru-RU" i="1" dirty="0" smtClean="0">
                <a:solidFill>
                  <a:schemeClr val="accent3">
                    <a:lumMod val="20000"/>
                    <a:lumOff val="80000"/>
                  </a:schemeClr>
                </a:solidFill>
              </a:rPr>
              <a:t> не </a:t>
            </a:r>
            <a:r>
              <a:rPr lang="ru-RU" i="1" dirty="0" err="1" smtClean="0">
                <a:solidFill>
                  <a:schemeClr val="accent3">
                    <a:lumMod val="20000"/>
                    <a:lumOff val="80000"/>
                  </a:schemeClr>
                </a:solidFill>
              </a:rPr>
              <a:t>страшний</a:t>
            </a:r>
            <a:r>
              <a:rPr lang="ru-RU" i="1" dirty="0" smtClean="0">
                <a:solidFill>
                  <a:schemeClr val="accent3">
                    <a:lumMod val="20000"/>
                    <a:lumOff val="80000"/>
                  </a:schemeClr>
                </a:solidFill>
              </a:rPr>
              <a:t>,</a:t>
            </a:r>
            <a:br>
              <a:rPr lang="ru-RU" i="1" dirty="0" smtClean="0">
                <a:solidFill>
                  <a:schemeClr val="accent3">
                    <a:lumMod val="20000"/>
                    <a:lumOff val="80000"/>
                  </a:schemeClr>
                </a:solidFill>
              </a:rPr>
            </a:br>
            <a:r>
              <a:rPr lang="ru-RU" i="1" dirty="0" smtClean="0">
                <a:solidFill>
                  <a:schemeClr val="accent3">
                    <a:lumMod val="20000"/>
                    <a:lumOff val="80000"/>
                  </a:schemeClr>
                </a:solidFill>
              </a:rPr>
              <a:t>А коли весну </a:t>
            </a:r>
            <a:r>
              <a:rPr lang="ru-RU" i="1" dirty="0" err="1" smtClean="0">
                <a:solidFill>
                  <a:schemeClr val="accent3">
                    <a:lumMod val="20000"/>
                    <a:lumOff val="80000"/>
                  </a:schemeClr>
                </a:solidFill>
              </a:rPr>
              <a:t>стрічає</a:t>
            </a:r>
            <a:r>
              <a:rPr lang="ru-RU" i="1" dirty="0" smtClean="0">
                <a:solidFill>
                  <a:schemeClr val="accent3">
                    <a:lumMod val="20000"/>
                    <a:lumOff val="80000"/>
                  </a:schemeClr>
                </a:solidFill>
              </a:rPr>
              <a:t>,</a:t>
            </a:r>
            <a:br>
              <a:rPr lang="ru-RU" i="1" dirty="0" smtClean="0">
                <a:solidFill>
                  <a:schemeClr val="accent3">
                    <a:lumMod val="20000"/>
                    <a:lumOff val="80000"/>
                  </a:schemeClr>
                </a:solidFill>
              </a:rPr>
            </a:br>
            <a:r>
              <a:rPr lang="ru-RU" i="1" dirty="0" err="1" smtClean="0">
                <a:solidFill>
                  <a:schemeClr val="accent3">
                    <a:lumMod val="20000"/>
                    <a:lumOff val="80000"/>
                  </a:schemeClr>
                </a:solidFill>
              </a:rPr>
              <a:t>Сині</a:t>
            </a:r>
            <a:r>
              <a:rPr lang="ru-RU" i="1" dirty="0" smtClean="0">
                <a:solidFill>
                  <a:schemeClr val="accent3">
                    <a:lumMod val="20000"/>
                    <a:lumOff val="80000"/>
                  </a:schemeClr>
                </a:solidFill>
              </a:rPr>
              <a:t> </a:t>
            </a:r>
            <a:r>
              <a:rPr lang="ru-RU" i="1" dirty="0" err="1" smtClean="0">
                <a:solidFill>
                  <a:schemeClr val="accent3">
                    <a:lumMod val="20000"/>
                    <a:lumOff val="80000"/>
                  </a:schemeClr>
                </a:solidFill>
              </a:rPr>
              <a:t>очі</a:t>
            </a:r>
            <a:r>
              <a:rPr lang="ru-RU" i="1" dirty="0" smtClean="0">
                <a:solidFill>
                  <a:schemeClr val="accent3">
                    <a:lumMod val="20000"/>
                    <a:lumOff val="80000"/>
                  </a:schemeClr>
                </a:solidFill>
              </a:rPr>
              <a:t> </a:t>
            </a:r>
            <a:r>
              <a:rPr lang="ru-RU" i="1" dirty="0" err="1" smtClean="0">
                <a:solidFill>
                  <a:schemeClr val="accent3">
                    <a:lumMod val="20000"/>
                    <a:lumOff val="80000"/>
                  </a:schemeClr>
                </a:solidFill>
              </a:rPr>
              <a:t>розкриває</a:t>
            </a:r>
            <a:r>
              <a:rPr lang="ru-RU" i="1" dirty="0" smtClean="0">
                <a:solidFill>
                  <a:schemeClr val="accent3">
                    <a:lumMod val="20000"/>
                    <a:lumOff val="80000"/>
                  </a:schemeClr>
                </a:solidFill>
              </a:rPr>
              <a:t>.</a:t>
            </a:r>
            <a:endParaRPr lang="ru-RU" i="1" dirty="0">
              <a:solidFill>
                <a:schemeClr val="accent3">
                  <a:lumMod val="20000"/>
                  <a:lumOff val="80000"/>
                </a:schemeClr>
              </a:solidFill>
            </a:endParaRPr>
          </a:p>
        </p:txBody>
      </p:sp>
    </p:spTree>
    <p:extLst>
      <p:ext uri="{BB962C8B-B14F-4D97-AF65-F5344CB8AC3E}">
        <p14:creationId xmlns:p14="http://schemas.microsoft.com/office/powerpoint/2010/main" val="30289091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046607511"/>
              </p:ext>
            </p:extLst>
          </p:nvPr>
        </p:nvGraphicFramePr>
        <p:xfrm>
          <a:off x="0" y="1296393"/>
          <a:ext cx="5976672" cy="4032450"/>
        </p:xfrm>
        <a:graphic>
          <a:graphicData uri="http://schemas.openxmlformats.org/drawingml/2006/table">
            <a:tbl>
              <a:tblPr firstRow="1" bandRow="1">
                <a:tableStyleId>{2D5ABB26-0587-4C30-8999-92F81FD0307C}</a:tableStyleId>
              </a:tblPr>
              <a:tblGrid>
                <a:gridCol w="373542"/>
                <a:gridCol w="373542"/>
                <a:gridCol w="373542"/>
                <a:gridCol w="373542"/>
                <a:gridCol w="373542"/>
                <a:gridCol w="373542"/>
                <a:gridCol w="373542"/>
                <a:gridCol w="373542"/>
                <a:gridCol w="373542"/>
                <a:gridCol w="373542"/>
                <a:gridCol w="373542"/>
                <a:gridCol w="373542"/>
                <a:gridCol w="373542"/>
                <a:gridCol w="373542"/>
                <a:gridCol w="373542"/>
                <a:gridCol w="373542"/>
              </a:tblGrid>
              <a:tr h="403245">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1</a:t>
                      </a:r>
                      <a:endParaRPr lang="ru-RU" dirty="0"/>
                    </a:p>
                  </a:txBody>
                  <a:tcPr anchor="ctr">
                    <a:lnR w="28575" cap="flat" cmpd="sng" algn="ctr">
                      <a:solidFill>
                        <a:srgbClr val="C0000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Д</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Ж</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И</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403245">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2</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М</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Д</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У</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r>
                        <a:rPr lang="uk-UA" dirty="0" smtClean="0"/>
                        <a:t>3</a:t>
                      </a:r>
                      <a:endParaRPr lang="ru-RU" dirty="0"/>
                    </a:p>
                  </a:txBody>
                  <a:tcPr anchor="ctr">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П</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4</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А</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Я</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dirty="0"/>
                    </a:p>
                  </a:txBody>
                  <a:tcPr anchor="ctr">
                    <a:lnB w="12700" cap="flat" cmpd="sng" algn="ctr">
                      <a:no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5</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Н</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r>
                        <a:rPr lang="uk-UA" dirty="0" smtClean="0">
                          <a:solidFill>
                            <a:srgbClr val="002060"/>
                          </a:solidFill>
                        </a:rPr>
                        <a:t>Т</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r>
              <a:tr h="403245">
                <a:tc>
                  <a:txBody>
                    <a:bodyPr/>
                    <a:lstStyle/>
                    <a:p>
                      <a:pPr algn="ctr"/>
                      <a:r>
                        <a:rPr lang="uk-UA" dirty="0" smtClean="0"/>
                        <a:t>6</a:t>
                      </a:r>
                      <a:endParaRPr lang="ru-RU" dirty="0"/>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Ц</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Т</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tc>
                <a:tc>
                  <a:txBody>
                    <a:bodyPr/>
                    <a:lstStyle/>
                    <a:p>
                      <a:pPr algn="ctr"/>
                      <a:endParaRPr lang="ru-RU" dirty="0"/>
                    </a:p>
                  </a:txBody>
                  <a:tcPr anchor="ctr"/>
                </a:tc>
              </a:tr>
              <a:tr h="403245">
                <a:tc>
                  <a:txBody>
                    <a:bodyPr/>
                    <a:lstStyle/>
                    <a:p>
                      <a:pPr algn="ctr"/>
                      <a:endParaRPr lang="ru-RU"/>
                    </a:p>
                  </a:txBody>
                  <a:tcPr anchor="ctr">
                    <a:lnT w="12700" cap="flat" cmpd="sng" algn="ctr">
                      <a:no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r>
                        <a:rPr lang="uk-UA" dirty="0" smtClean="0"/>
                        <a:t>7</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r>
                        <a:rPr lang="uk-UA" dirty="0" smtClean="0">
                          <a:solidFill>
                            <a:srgbClr val="002060"/>
                          </a:solidFill>
                        </a:rPr>
                        <a:t>Б</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8</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9</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r>
              <a:tr h="403245">
                <a:tc>
                  <a:txBody>
                    <a:bodyPr/>
                    <a:lstStyle/>
                    <a:p>
                      <a:pPr algn="ctr"/>
                      <a:endParaRPr lang="ru-RU" dirty="0"/>
                    </a:p>
                  </a:txBody>
                  <a:tcPr anchor="ctr"/>
                </a:tc>
                <a:tc>
                  <a:txBody>
                    <a:bodyPr/>
                    <a:lstStyle/>
                    <a:p>
                      <a:pPr algn="ctr"/>
                      <a:endParaRPr lang="ru-RU"/>
                    </a:p>
                  </a:txBody>
                  <a:tcPr anchor="ctr"/>
                </a:tc>
                <a:tc>
                  <a:txBody>
                    <a:bodyPr/>
                    <a:lstStyle/>
                    <a:p>
                      <a:pPr algn="ctr"/>
                      <a:r>
                        <a:rPr lang="uk-UA" sz="1200" b="1" dirty="0" smtClean="0"/>
                        <a:t>10</a:t>
                      </a:r>
                      <a:endParaRPr lang="ru-RU" sz="1200" b="1"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
        <p:nvSpPr>
          <p:cNvPr id="3" name="Заголовок 1"/>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3200" b="1" i="1" dirty="0" smtClean="0">
                <a:solidFill>
                  <a:srgbClr val="CCFF66"/>
                </a:solidFill>
              </a:rPr>
              <a:t>Кросворд</a:t>
            </a:r>
            <a:r>
              <a:rPr lang="uk-UA" sz="4050" b="1" i="1" dirty="0" smtClean="0">
                <a:solidFill>
                  <a:srgbClr val="CCFF66"/>
                </a:solidFill>
              </a:rPr>
              <a:t> «Первоцвіти»</a:t>
            </a: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916832"/>
            <a:ext cx="3347638"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23977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55901132"/>
              </p:ext>
            </p:extLst>
          </p:nvPr>
        </p:nvGraphicFramePr>
        <p:xfrm>
          <a:off x="0" y="1296393"/>
          <a:ext cx="5976672" cy="4032450"/>
        </p:xfrm>
        <a:graphic>
          <a:graphicData uri="http://schemas.openxmlformats.org/drawingml/2006/table">
            <a:tbl>
              <a:tblPr firstRow="1" bandRow="1">
                <a:tableStyleId>{2D5ABB26-0587-4C30-8999-92F81FD0307C}</a:tableStyleId>
              </a:tblPr>
              <a:tblGrid>
                <a:gridCol w="373542"/>
                <a:gridCol w="373542"/>
                <a:gridCol w="373542"/>
                <a:gridCol w="373542"/>
                <a:gridCol w="373542"/>
                <a:gridCol w="373542"/>
                <a:gridCol w="373542"/>
                <a:gridCol w="373542"/>
                <a:gridCol w="373542"/>
                <a:gridCol w="373542"/>
                <a:gridCol w="373542"/>
                <a:gridCol w="373542"/>
                <a:gridCol w="373542"/>
                <a:gridCol w="373542"/>
                <a:gridCol w="373542"/>
                <a:gridCol w="373542"/>
              </a:tblGrid>
              <a:tr h="403245">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1</a:t>
                      </a:r>
                      <a:endParaRPr lang="ru-RU" dirty="0"/>
                    </a:p>
                  </a:txBody>
                  <a:tcPr anchor="ctr">
                    <a:lnR w="28575" cap="flat" cmpd="sng" algn="ctr">
                      <a:solidFill>
                        <a:srgbClr val="C0000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Д</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Ж</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И</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403245">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2</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М</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Д</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У</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r>
                        <a:rPr lang="uk-UA" dirty="0" smtClean="0"/>
                        <a:t>3</a:t>
                      </a:r>
                      <a:endParaRPr lang="ru-RU" dirty="0"/>
                    </a:p>
                  </a:txBody>
                  <a:tcPr anchor="ctr">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П</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4</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А</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Я</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dirty="0"/>
                    </a:p>
                  </a:txBody>
                  <a:tcPr anchor="ctr">
                    <a:lnB w="12700" cap="flat" cmpd="sng" algn="ctr">
                      <a:no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5</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Н</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r>
                        <a:rPr lang="uk-UA" dirty="0" smtClean="0">
                          <a:solidFill>
                            <a:srgbClr val="002060"/>
                          </a:solidFill>
                        </a:rPr>
                        <a:t>Т</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r>
              <a:tr h="403245">
                <a:tc>
                  <a:txBody>
                    <a:bodyPr/>
                    <a:lstStyle/>
                    <a:p>
                      <a:pPr algn="ctr"/>
                      <a:r>
                        <a:rPr lang="uk-UA" dirty="0" smtClean="0"/>
                        <a:t>6</a:t>
                      </a:r>
                      <a:endParaRPr lang="ru-RU" dirty="0"/>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Ц</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Т</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tc>
                <a:tc>
                  <a:txBody>
                    <a:bodyPr/>
                    <a:lstStyle/>
                    <a:p>
                      <a:pPr algn="ctr"/>
                      <a:endParaRPr lang="ru-RU" dirty="0"/>
                    </a:p>
                  </a:txBody>
                  <a:tcPr anchor="ctr"/>
                </a:tc>
              </a:tr>
              <a:tr h="403245">
                <a:tc>
                  <a:txBody>
                    <a:bodyPr/>
                    <a:lstStyle/>
                    <a:p>
                      <a:pPr algn="ctr"/>
                      <a:endParaRPr lang="ru-RU"/>
                    </a:p>
                  </a:txBody>
                  <a:tcPr anchor="ctr">
                    <a:lnT w="12700" cap="flat" cmpd="sng" algn="ctr">
                      <a:no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r>
                        <a:rPr lang="uk-UA" dirty="0" smtClean="0"/>
                        <a:t>7</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r>
                        <a:rPr lang="uk-UA" dirty="0" smtClean="0">
                          <a:solidFill>
                            <a:srgbClr val="002060"/>
                          </a:solidFill>
                        </a:rPr>
                        <a:t>Б</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8</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9</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r>
              <a:tr h="403245">
                <a:tc>
                  <a:txBody>
                    <a:bodyPr/>
                    <a:lstStyle/>
                    <a:p>
                      <a:pPr algn="ctr"/>
                      <a:endParaRPr lang="ru-RU" dirty="0"/>
                    </a:p>
                  </a:txBody>
                  <a:tcPr anchor="ctr"/>
                </a:tc>
                <a:tc>
                  <a:txBody>
                    <a:bodyPr/>
                    <a:lstStyle/>
                    <a:p>
                      <a:pPr algn="ctr"/>
                      <a:endParaRPr lang="ru-RU"/>
                    </a:p>
                  </a:txBody>
                  <a:tcPr anchor="ctr"/>
                </a:tc>
                <a:tc>
                  <a:txBody>
                    <a:bodyPr/>
                    <a:lstStyle/>
                    <a:p>
                      <a:pPr algn="ctr"/>
                      <a:r>
                        <a:rPr lang="uk-UA" sz="1200" b="1" dirty="0" smtClean="0"/>
                        <a:t>10</a:t>
                      </a:r>
                      <a:endParaRPr lang="ru-RU" sz="1200" b="1"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
        <p:nvSpPr>
          <p:cNvPr id="3" name="Заголовок 1"/>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3200" b="1" i="1" dirty="0" smtClean="0">
                <a:solidFill>
                  <a:srgbClr val="CCFF66"/>
                </a:solidFill>
              </a:rPr>
              <a:t>Кросворд</a:t>
            </a:r>
            <a:r>
              <a:rPr lang="uk-UA" sz="4050" b="1" i="1" dirty="0" smtClean="0">
                <a:solidFill>
                  <a:srgbClr val="CCFF66"/>
                </a:solidFill>
              </a:rPr>
              <a:t> «Первоцвіти»</a:t>
            </a:r>
            <a:endParaRPr lang="ru-RU" dirty="0"/>
          </a:p>
        </p:txBody>
      </p:sp>
      <p:sp>
        <p:nvSpPr>
          <p:cNvPr id="5" name="TextBox 4"/>
          <p:cNvSpPr txBox="1"/>
          <p:nvPr/>
        </p:nvSpPr>
        <p:spPr>
          <a:xfrm>
            <a:off x="5652120" y="1916832"/>
            <a:ext cx="3065263" cy="1323439"/>
          </a:xfrm>
          <a:prstGeom prst="rect">
            <a:avLst/>
          </a:prstGeom>
          <a:noFill/>
        </p:spPr>
        <p:txBody>
          <a:bodyPr wrap="none" rtlCol="0">
            <a:spAutoFit/>
          </a:bodyPr>
          <a:lstStyle/>
          <a:p>
            <a:r>
              <a:rPr lang="uk-UA" sz="2000" dirty="0" smtClean="0">
                <a:solidFill>
                  <a:srgbClr val="C00000"/>
                </a:solidFill>
              </a:rPr>
              <a:t>8</a:t>
            </a:r>
            <a:r>
              <a:rPr lang="uk-UA" sz="2000" i="1" dirty="0" smtClean="0">
                <a:solidFill>
                  <a:srgbClr val="C00000"/>
                </a:solidFill>
              </a:rPr>
              <a:t>. </a:t>
            </a:r>
            <a:r>
              <a:rPr lang="ru-RU" sz="2000" i="1" dirty="0" err="1" smtClean="0">
                <a:solidFill>
                  <a:schemeClr val="accent3">
                    <a:lumMod val="20000"/>
                    <a:lumOff val="80000"/>
                  </a:schemeClr>
                </a:solidFill>
              </a:rPr>
              <a:t>Має</a:t>
            </a:r>
            <a:r>
              <a:rPr lang="ru-RU" sz="2000" i="1" dirty="0" smtClean="0">
                <a:solidFill>
                  <a:schemeClr val="accent3">
                    <a:lumMod val="20000"/>
                    <a:lumOff val="80000"/>
                  </a:schemeClr>
                </a:solidFill>
              </a:rPr>
              <a:t> </a:t>
            </a:r>
            <a:r>
              <a:rPr lang="ru-RU" sz="2000" i="1" dirty="0" err="1">
                <a:solidFill>
                  <a:schemeClr val="accent3">
                    <a:lumMod val="20000"/>
                    <a:lumOff val="80000"/>
                  </a:schemeClr>
                </a:solidFill>
              </a:rPr>
              <a:t>гарні</a:t>
            </a:r>
            <a:r>
              <a:rPr lang="ru-RU" sz="2000" i="1" dirty="0">
                <a:solidFill>
                  <a:schemeClr val="accent3">
                    <a:lumMod val="20000"/>
                    <a:lumOff val="80000"/>
                  </a:schemeClr>
                </a:solidFill>
              </a:rPr>
              <a:t> </a:t>
            </a:r>
            <a:r>
              <a:rPr lang="ru-RU" sz="2000" i="1" dirty="0" err="1">
                <a:solidFill>
                  <a:schemeClr val="accent3">
                    <a:lumMod val="20000"/>
                    <a:lumOff val="80000"/>
                  </a:schemeClr>
                </a:solidFill>
              </a:rPr>
              <a:t>жовті</a:t>
            </a:r>
            <a:r>
              <a:rPr lang="ru-RU" sz="2000" i="1" dirty="0">
                <a:solidFill>
                  <a:schemeClr val="accent3">
                    <a:lumMod val="20000"/>
                    <a:lumOff val="80000"/>
                  </a:schemeClr>
                </a:solidFill>
              </a:rPr>
              <a:t> </a:t>
            </a:r>
            <a:r>
              <a:rPr lang="ru-RU" sz="2000" i="1" dirty="0" err="1">
                <a:solidFill>
                  <a:schemeClr val="accent3">
                    <a:lumMod val="20000"/>
                    <a:lumOff val="80000"/>
                  </a:schemeClr>
                </a:solidFill>
              </a:rPr>
              <a:t>вічка</a:t>
            </a:r>
            <a:endParaRPr lang="ru-RU" sz="2000" i="1" dirty="0">
              <a:solidFill>
                <a:schemeClr val="accent3">
                  <a:lumMod val="20000"/>
                  <a:lumOff val="80000"/>
                </a:schemeClr>
              </a:solidFill>
            </a:endParaRPr>
          </a:p>
          <a:p>
            <a:r>
              <a:rPr lang="ru-RU" sz="2000" i="1" dirty="0">
                <a:solidFill>
                  <a:schemeClr val="accent3">
                    <a:lumMod val="20000"/>
                    <a:lumOff val="80000"/>
                  </a:schemeClr>
                </a:solidFill>
              </a:rPr>
              <a:t>   Й </a:t>
            </a:r>
            <a:r>
              <a:rPr lang="ru-RU" sz="2000" i="1" dirty="0" err="1">
                <a:solidFill>
                  <a:schemeClr val="accent3">
                    <a:lumMod val="20000"/>
                    <a:lumOff val="80000"/>
                  </a:schemeClr>
                </a:solidFill>
              </a:rPr>
              <a:t>фіолетову</a:t>
            </a:r>
            <a:r>
              <a:rPr lang="ru-RU" sz="2000" i="1" dirty="0">
                <a:solidFill>
                  <a:schemeClr val="accent3">
                    <a:lumMod val="20000"/>
                    <a:lumOff val="80000"/>
                  </a:schemeClr>
                </a:solidFill>
              </a:rPr>
              <a:t> </a:t>
            </a:r>
            <a:r>
              <a:rPr lang="ru-RU" sz="2000" i="1" dirty="0" err="1">
                <a:solidFill>
                  <a:schemeClr val="accent3">
                    <a:lumMod val="20000"/>
                    <a:lumOff val="80000"/>
                  </a:schemeClr>
                </a:solidFill>
              </a:rPr>
              <a:t>спідничку</a:t>
            </a:r>
            <a:r>
              <a:rPr lang="ru-RU" sz="2000" i="1" dirty="0">
                <a:solidFill>
                  <a:schemeClr val="accent3">
                    <a:lumMod val="20000"/>
                    <a:lumOff val="80000"/>
                  </a:schemeClr>
                </a:solidFill>
              </a:rPr>
              <a:t>.</a:t>
            </a:r>
          </a:p>
          <a:p>
            <a:r>
              <a:rPr lang="ru-RU" sz="2000" i="1" dirty="0">
                <a:solidFill>
                  <a:schemeClr val="accent3">
                    <a:lumMod val="20000"/>
                    <a:lumOff val="80000"/>
                  </a:schemeClr>
                </a:solidFill>
              </a:rPr>
              <a:t>   Запах </a:t>
            </a:r>
            <a:r>
              <a:rPr lang="ru-RU" sz="2000" i="1" dirty="0" err="1">
                <a:solidFill>
                  <a:schemeClr val="accent3">
                    <a:lumMod val="20000"/>
                    <a:lumOff val="80000"/>
                  </a:schemeClr>
                </a:solidFill>
              </a:rPr>
              <a:t>ніжний</a:t>
            </a:r>
            <a:r>
              <a:rPr lang="ru-RU" sz="2000" i="1" dirty="0">
                <a:solidFill>
                  <a:schemeClr val="accent3">
                    <a:lumMod val="20000"/>
                    <a:lumOff val="80000"/>
                  </a:schemeClr>
                </a:solidFill>
              </a:rPr>
              <a:t> і </a:t>
            </a:r>
            <a:r>
              <a:rPr lang="ru-RU" sz="2000" i="1" dirty="0" err="1">
                <a:solidFill>
                  <a:schemeClr val="accent3">
                    <a:lumMod val="20000"/>
                    <a:lumOff val="80000"/>
                  </a:schemeClr>
                </a:solidFill>
              </a:rPr>
              <a:t>духмяний</a:t>
            </a:r>
            <a:endParaRPr lang="ru-RU" sz="2000" i="1" dirty="0">
              <a:solidFill>
                <a:schemeClr val="accent3">
                  <a:lumMod val="20000"/>
                  <a:lumOff val="80000"/>
                </a:schemeClr>
              </a:solidFill>
            </a:endParaRPr>
          </a:p>
          <a:p>
            <a:r>
              <a:rPr lang="ru-RU" sz="2000" i="1" dirty="0">
                <a:solidFill>
                  <a:schemeClr val="accent3">
                    <a:lumMod val="20000"/>
                    <a:lumOff val="80000"/>
                  </a:schemeClr>
                </a:solidFill>
              </a:rPr>
              <a:t>   </a:t>
            </a:r>
            <a:r>
              <a:rPr lang="ru-RU" sz="2000" i="1" dirty="0" err="1">
                <a:solidFill>
                  <a:schemeClr val="accent3">
                    <a:lumMod val="20000"/>
                    <a:lumOff val="80000"/>
                  </a:schemeClr>
                </a:solidFill>
              </a:rPr>
              <a:t>Наповняє</a:t>
            </a:r>
            <a:r>
              <a:rPr lang="ru-RU" sz="2000" i="1" dirty="0">
                <a:solidFill>
                  <a:schemeClr val="accent3">
                    <a:lumMod val="20000"/>
                    <a:lumOff val="80000"/>
                  </a:schemeClr>
                </a:solidFill>
              </a:rPr>
              <a:t> </a:t>
            </a:r>
            <a:r>
              <a:rPr lang="ru-RU" sz="2000" i="1" dirty="0" err="1">
                <a:solidFill>
                  <a:schemeClr val="accent3">
                    <a:lumMod val="20000"/>
                    <a:lumOff val="80000"/>
                  </a:schemeClr>
                </a:solidFill>
              </a:rPr>
              <a:t>ліс</a:t>
            </a:r>
            <a:r>
              <a:rPr lang="ru-RU" sz="2000" i="1" dirty="0">
                <a:solidFill>
                  <a:schemeClr val="accent3">
                    <a:lumMod val="20000"/>
                    <a:lumOff val="80000"/>
                  </a:schemeClr>
                </a:solidFill>
              </a:rPr>
              <a:t> </a:t>
            </a:r>
            <a:r>
              <a:rPr lang="ru-RU" sz="2000" i="1" dirty="0" err="1">
                <a:solidFill>
                  <a:schemeClr val="accent3">
                    <a:lumMod val="20000"/>
                    <a:lumOff val="80000"/>
                  </a:schemeClr>
                </a:solidFill>
              </a:rPr>
              <a:t>весняний</a:t>
            </a:r>
            <a:r>
              <a:rPr lang="ru-RU" sz="2000" i="1" dirty="0">
                <a:solidFill>
                  <a:schemeClr val="accent3">
                    <a:lumMod val="20000"/>
                    <a:lumOff val="80000"/>
                  </a:schemeClr>
                </a:solidFill>
              </a:rPr>
              <a:t>.</a:t>
            </a:r>
          </a:p>
        </p:txBody>
      </p:sp>
    </p:spTree>
    <p:extLst>
      <p:ext uri="{BB962C8B-B14F-4D97-AF65-F5344CB8AC3E}">
        <p14:creationId xmlns:p14="http://schemas.microsoft.com/office/powerpoint/2010/main" val="23279213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823833677"/>
              </p:ext>
            </p:extLst>
          </p:nvPr>
        </p:nvGraphicFramePr>
        <p:xfrm>
          <a:off x="0" y="1296393"/>
          <a:ext cx="5976672" cy="4032450"/>
        </p:xfrm>
        <a:graphic>
          <a:graphicData uri="http://schemas.openxmlformats.org/drawingml/2006/table">
            <a:tbl>
              <a:tblPr firstRow="1" bandRow="1">
                <a:tableStyleId>{2D5ABB26-0587-4C30-8999-92F81FD0307C}</a:tableStyleId>
              </a:tblPr>
              <a:tblGrid>
                <a:gridCol w="373542"/>
                <a:gridCol w="373542"/>
                <a:gridCol w="373542"/>
                <a:gridCol w="373542"/>
                <a:gridCol w="373542"/>
                <a:gridCol w="373542"/>
                <a:gridCol w="373542"/>
                <a:gridCol w="373542"/>
                <a:gridCol w="373542"/>
                <a:gridCol w="373542"/>
                <a:gridCol w="373542"/>
                <a:gridCol w="373542"/>
                <a:gridCol w="373542"/>
                <a:gridCol w="373542"/>
                <a:gridCol w="373542"/>
                <a:gridCol w="373542"/>
              </a:tblGrid>
              <a:tr h="403245">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1</a:t>
                      </a:r>
                      <a:endParaRPr lang="ru-RU" dirty="0"/>
                    </a:p>
                  </a:txBody>
                  <a:tcPr anchor="ctr">
                    <a:lnR w="28575" cap="flat" cmpd="sng" algn="ctr">
                      <a:solidFill>
                        <a:srgbClr val="C0000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Д</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Ж</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И</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403245">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2</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М</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Д</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У</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r>
                        <a:rPr lang="uk-UA" dirty="0" smtClean="0"/>
                        <a:t>3</a:t>
                      </a:r>
                      <a:endParaRPr lang="ru-RU" dirty="0"/>
                    </a:p>
                  </a:txBody>
                  <a:tcPr anchor="ctr">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П</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4</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А</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Я</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dirty="0"/>
                    </a:p>
                  </a:txBody>
                  <a:tcPr anchor="ctr">
                    <a:lnB w="12700" cap="flat" cmpd="sng" algn="ctr">
                      <a:no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5</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Н</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r>
                        <a:rPr lang="uk-UA" dirty="0" smtClean="0">
                          <a:solidFill>
                            <a:srgbClr val="002060"/>
                          </a:solidFill>
                        </a:rPr>
                        <a:t>Т</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r>
              <a:tr h="403245">
                <a:tc>
                  <a:txBody>
                    <a:bodyPr/>
                    <a:lstStyle/>
                    <a:p>
                      <a:pPr algn="ctr"/>
                      <a:r>
                        <a:rPr lang="uk-UA" dirty="0" smtClean="0"/>
                        <a:t>6</a:t>
                      </a:r>
                      <a:endParaRPr lang="ru-RU" dirty="0"/>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Ц</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Т</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tc>
                <a:tc>
                  <a:txBody>
                    <a:bodyPr/>
                    <a:lstStyle/>
                    <a:p>
                      <a:pPr algn="ctr"/>
                      <a:endParaRPr lang="ru-RU" dirty="0"/>
                    </a:p>
                  </a:txBody>
                  <a:tcPr anchor="ctr"/>
                </a:tc>
              </a:tr>
              <a:tr h="403245">
                <a:tc>
                  <a:txBody>
                    <a:bodyPr/>
                    <a:lstStyle/>
                    <a:p>
                      <a:pPr algn="ctr"/>
                      <a:endParaRPr lang="ru-RU"/>
                    </a:p>
                  </a:txBody>
                  <a:tcPr anchor="ctr">
                    <a:lnT w="12700" cap="flat" cmpd="sng" algn="ctr">
                      <a:no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r>
                        <a:rPr lang="uk-UA" dirty="0" smtClean="0"/>
                        <a:t>7</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r>
                        <a:rPr lang="uk-UA" dirty="0" smtClean="0">
                          <a:solidFill>
                            <a:srgbClr val="002060"/>
                          </a:solidFill>
                        </a:rPr>
                        <a:t>Б</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8</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Ф</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А</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9</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r>
              <a:tr h="403245">
                <a:tc>
                  <a:txBody>
                    <a:bodyPr/>
                    <a:lstStyle/>
                    <a:p>
                      <a:pPr algn="ctr"/>
                      <a:endParaRPr lang="ru-RU" dirty="0"/>
                    </a:p>
                  </a:txBody>
                  <a:tcPr anchor="ctr"/>
                </a:tc>
                <a:tc>
                  <a:txBody>
                    <a:bodyPr/>
                    <a:lstStyle/>
                    <a:p>
                      <a:pPr algn="ctr"/>
                      <a:endParaRPr lang="ru-RU"/>
                    </a:p>
                  </a:txBody>
                  <a:tcPr anchor="ctr"/>
                </a:tc>
                <a:tc>
                  <a:txBody>
                    <a:bodyPr/>
                    <a:lstStyle/>
                    <a:p>
                      <a:pPr algn="ctr"/>
                      <a:r>
                        <a:rPr lang="uk-UA" sz="1200" b="1" dirty="0" smtClean="0"/>
                        <a:t>10</a:t>
                      </a:r>
                      <a:endParaRPr lang="ru-RU" sz="1200" b="1"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
        <p:nvSpPr>
          <p:cNvPr id="3" name="Заголовок 1"/>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3200" b="1" i="1" dirty="0" smtClean="0">
                <a:solidFill>
                  <a:srgbClr val="CCFF66"/>
                </a:solidFill>
              </a:rPr>
              <a:t>Кросворд</a:t>
            </a:r>
            <a:r>
              <a:rPr lang="uk-UA" sz="4050" b="1" i="1" dirty="0" smtClean="0">
                <a:solidFill>
                  <a:srgbClr val="CCFF66"/>
                </a:solidFill>
              </a:rPr>
              <a:t> «Первоцвіти»</a:t>
            </a:r>
            <a:endParaRPr lang="ru-RU"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1844824"/>
            <a:ext cx="3395549" cy="2544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32651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996364130"/>
              </p:ext>
            </p:extLst>
          </p:nvPr>
        </p:nvGraphicFramePr>
        <p:xfrm>
          <a:off x="0" y="1296393"/>
          <a:ext cx="5976672" cy="4032450"/>
        </p:xfrm>
        <a:graphic>
          <a:graphicData uri="http://schemas.openxmlformats.org/drawingml/2006/table">
            <a:tbl>
              <a:tblPr firstRow="1" bandRow="1">
                <a:tableStyleId>{2D5ABB26-0587-4C30-8999-92F81FD0307C}</a:tableStyleId>
              </a:tblPr>
              <a:tblGrid>
                <a:gridCol w="373542"/>
                <a:gridCol w="373542"/>
                <a:gridCol w="373542"/>
                <a:gridCol w="373542"/>
                <a:gridCol w="373542"/>
                <a:gridCol w="373542"/>
                <a:gridCol w="373542"/>
                <a:gridCol w="373542"/>
                <a:gridCol w="373542"/>
                <a:gridCol w="373542"/>
                <a:gridCol w="373542"/>
                <a:gridCol w="373542"/>
                <a:gridCol w="373542"/>
                <a:gridCol w="373542"/>
                <a:gridCol w="373542"/>
                <a:gridCol w="373542"/>
              </a:tblGrid>
              <a:tr h="403245">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1</a:t>
                      </a:r>
                      <a:endParaRPr lang="ru-RU" dirty="0"/>
                    </a:p>
                  </a:txBody>
                  <a:tcPr anchor="ctr">
                    <a:lnR w="28575" cap="flat" cmpd="sng" algn="ctr">
                      <a:solidFill>
                        <a:srgbClr val="C0000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Д</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Ж</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И</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403245">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2</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М</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Д</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У</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r>
                        <a:rPr lang="uk-UA" dirty="0" smtClean="0"/>
                        <a:t>3</a:t>
                      </a:r>
                      <a:endParaRPr lang="ru-RU" dirty="0"/>
                    </a:p>
                  </a:txBody>
                  <a:tcPr anchor="ctr">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П</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4</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А</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Я</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dirty="0"/>
                    </a:p>
                  </a:txBody>
                  <a:tcPr anchor="ctr">
                    <a:lnB w="12700" cap="flat" cmpd="sng" algn="ctr">
                      <a:no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5</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Н</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r>
                        <a:rPr lang="uk-UA" dirty="0" smtClean="0">
                          <a:solidFill>
                            <a:srgbClr val="002060"/>
                          </a:solidFill>
                        </a:rPr>
                        <a:t>Т</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r>
              <a:tr h="403245">
                <a:tc>
                  <a:txBody>
                    <a:bodyPr/>
                    <a:lstStyle/>
                    <a:p>
                      <a:pPr algn="ctr"/>
                      <a:r>
                        <a:rPr lang="uk-UA" dirty="0" smtClean="0"/>
                        <a:t>6</a:t>
                      </a:r>
                      <a:endParaRPr lang="ru-RU" dirty="0"/>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Ц</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Т</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tc>
                <a:tc>
                  <a:txBody>
                    <a:bodyPr/>
                    <a:lstStyle/>
                    <a:p>
                      <a:pPr algn="ctr"/>
                      <a:endParaRPr lang="ru-RU" dirty="0"/>
                    </a:p>
                  </a:txBody>
                  <a:tcPr anchor="ctr"/>
                </a:tc>
              </a:tr>
              <a:tr h="403245">
                <a:tc>
                  <a:txBody>
                    <a:bodyPr/>
                    <a:lstStyle/>
                    <a:p>
                      <a:pPr algn="ctr"/>
                      <a:endParaRPr lang="ru-RU"/>
                    </a:p>
                  </a:txBody>
                  <a:tcPr anchor="ctr">
                    <a:lnT w="12700" cap="flat" cmpd="sng" algn="ctr">
                      <a:no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r>
                        <a:rPr lang="uk-UA" dirty="0" smtClean="0"/>
                        <a:t>7</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r>
                        <a:rPr lang="uk-UA" dirty="0" smtClean="0">
                          <a:solidFill>
                            <a:srgbClr val="002060"/>
                          </a:solidFill>
                        </a:rPr>
                        <a:t>Б</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8</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Ф</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А</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9</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r>
              <a:tr h="403245">
                <a:tc>
                  <a:txBody>
                    <a:bodyPr/>
                    <a:lstStyle/>
                    <a:p>
                      <a:pPr algn="ctr"/>
                      <a:endParaRPr lang="ru-RU" dirty="0"/>
                    </a:p>
                  </a:txBody>
                  <a:tcPr anchor="ctr"/>
                </a:tc>
                <a:tc>
                  <a:txBody>
                    <a:bodyPr/>
                    <a:lstStyle/>
                    <a:p>
                      <a:pPr algn="ctr"/>
                      <a:endParaRPr lang="ru-RU"/>
                    </a:p>
                  </a:txBody>
                  <a:tcPr anchor="ctr"/>
                </a:tc>
                <a:tc>
                  <a:txBody>
                    <a:bodyPr/>
                    <a:lstStyle/>
                    <a:p>
                      <a:pPr algn="ctr"/>
                      <a:r>
                        <a:rPr lang="uk-UA" sz="1200" b="1" dirty="0" smtClean="0"/>
                        <a:t>10</a:t>
                      </a:r>
                      <a:endParaRPr lang="ru-RU" sz="1200" b="1"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
        <p:nvSpPr>
          <p:cNvPr id="3" name="Заголовок 1"/>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3200" b="1" i="1" dirty="0" smtClean="0">
                <a:solidFill>
                  <a:srgbClr val="CCFF66"/>
                </a:solidFill>
              </a:rPr>
              <a:t>Кросворд</a:t>
            </a:r>
            <a:r>
              <a:rPr lang="uk-UA" sz="4050" b="1" i="1" dirty="0" smtClean="0">
                <a:solidFill>
                  <a:srgbClr val="CCFF66"/>
                </a:solidFill>
              </a:rPr>
              <a:t> «Первоцвіти»</a:t>
            </a:r>
            <a:endParaRPr lang="ru-RU" dirty="0"/>
          </a:p>
        </p:txBody>
      </p:sp>
      <p:sp>
        <p:nvSpPr>
          <p:cNvPr id="5" name="TextBox 4"/>
          <p:cNvSpPr txBox="1"/>
          <p:nvPr/>
        </p:nvSpPr>
        <p:spPr>
          <a:xfrm>
            <a:off x="5652120" y="1916832"/>
            <a:ext cx="3448893" cy="1323439"/>
          </a:xfrm>
          <a:prstGeom prst="rect">
            <a:avLst/>
          </a:prstGeom>
          <a:noFill/>
        </p:spPr>
        <p:txBody>
          <a:bodyPr wrap="none" rtlCol="0">
            <a:spAutoFit/>
          </a:bodyPr>
          <a:lstStyle/>
          <a:p>
            <a:r>
              <a:rPr lang="uk-UA" sz="2000" dirty="0" smtClean="0">
                <a:solidFill>
                  <a:srgbClr val="C00000"/>
                </a:solidFill>
              </a:rPr>
              <a:t>9</a:t>
            </a:r>
            <a:r>
              <a:rPr lang="uk-UA" sz="2000" i="1" dirty="0" smtClean="0">
                <a:solidFill>
                  <a:srgbClr val="C00000"/>
                </a:solidFill>
              </a:rPr>
              <a:t>. </a:t>
            </a:r>
            <a:r>
              <a:rPr lang="ru-RU" sz="2000" i="1" dirty="0" smtClean="0">
                <a:solidFill>
                  <a:schemeClr val="accent3">
                    <a:lumMod val="20000"/>
                    <a:lumOff val="80000"/>
                  </a:schemeClr>
                </a:solidFill>
              </a:rPr>
              <a:t>Я на </a:t>
            </a:r>
            <a:r>
              <a:rPr lang="ru-RU" sz="2000" i="1" dirty="0" err="1" smtClean="0">
                <a:solidFill>
                  <a:schemeClr val="accent3">
                    <a:lumMod val="20000"/>
                    <a:lumOff val="80000"/>
                  </a:schemeClr>
                </a:solidFill>
              </a:rPr>
              <a:t>інших</a:t>
            </a:r>
            <a:r>
              <a:rPr lang="ru-RU" sz="2000" i="1" dirty="0" smtClean="0">
                <a:solidFill>
                  <a:schemeClr val="accent3">
                    <a:lumMod val="20000"/>
                    <a:lumOff val="80000"/>
                  </a:schemeClr>
                </a:solidFill>
              </a:rPr>
              <a:t> </a:t>
            </a:r>
            <a:r>
              <a:rPr lang="ru-RU" sz="2000" i="1" dirty="0" err="1" smtClean="0">
                <a:solidFill>
                  <a:schemeClr val="accent3">
                    <a:lumMod val="20000"/>
                    <a:lumOff val="80000"/>
                  </a:schemeClr>
                </a:solidFill>
              </a:rPr>
              <a:t>геть</a:t>
            </a:r>
            <a:r>
              <a:rPr lang="ru-RU" sz="2000" i="1" dirty="0" smtClean="0">
                <a:solidFill>
                  <a:schemeClr val="accent3">
                    <a:lumMod val="20000"/>
                    <a:lumOff val="80000"/>
                  </a:schemeClr>
                </a:solidFill>
              </a:rPr>
              <a:t> не схожий,</a:t>
            </a:r>
            <a:br>
              <a:rPr lang="ru-RU" sz="2000" i="1" dirty="0" smtClean="0">
                <a:solidFill>
                  <a:schemeClr val="accent3">
                    <a:lumMod val="20000"/>
                    <a:lumOff val="80000"/>
                  </a:schemeClr>
                </a:solidFill>
              </a:rPr>
            </a:br>
            <a:r>
              <a:rPr lang="ru-RU" sz="2000" i="1" dirty="0" err="1" smtClean="0">
                <a:solidFill>
                  <a:schemeClr val="accent3">
                    <a:lumMod val="20000"/>
                    <a:lumOff val="80000"/>
                  </a:schemeClr>
                </a:solidFill>
              </a:rPr>
              <a:t>Кучерявий</a:t>
            </a:r>
            <a:r>
              <a:rPr lang="ru-RU" sz="2000" i="1" dirty="0" smtClean="0">
                <a:solidFill>
                  <a:schemeClr val="accent3">
                    <a:lumMod val="20000"/>
                    <a:lumOff val="80000"/>
                  </a:schemeClr>
                </a:solidFill>
              </a:rPr>
              <a:t> та пригожий</a:t>
            </a:r>
            <a:br>
              <a:rPr lang="ru-RU" sz="2000" i="1" dirty="0" smtClean="0">
                <a:solidFill>
                  <a:schemeClr val="accent3">
                    <a:lumMod val="20000"/>
                    <a:lumOff val="80000"/>
                  </a:schemeClr>
                </a:solidFill>
              </a:rPr>
            </a:br>
            <a:r>
              <a:rPr lang="ru-RU" sz="2000" i="1" dirty="0" smtClean="0">
                <a:solidFill>
                  <a:schemeClr val="accent3">
                    <a:lumMod val="20000"/>
                    <a:lumOff val="80000"/>
                  </a:schemeClr>
                </a:solidFill>
              </a:rPr>
              <a:t>Постелю </a:t>
            </a:r>
            <a:r>
              <a:rPr lang="ru-RU" sz="2000" i="1" dirty="0" err="1" smtClean="0">
                <a:solidFill>
                  <a:schemeClr val="accent3">
                    <a:lumMod val="20000"/>
                    <a:lumOff val="80000"/>
                  </a:schemeClr>
                </a:solidFill>
              </a:rPr>
              <a:t>під</a:t>
            </a:r>
            <a:r>
              <a:rPr lang="ru-RU" sz="2000" i="1" dirty="0" smtClean="0">
                <a:solidFill>
                  <a:schemeClr val="accent3">
                    <a:lumMod val="20000"/>
                    <a:lumOff val="80000"/>
                  </a:schemeClr>
                </a:solidFill>
              </a:rPr>
              <a:t> голе </a:t>
            </a:r>
            <a:r>
              <a:rPr lang="ru-RU" sz="2000" i="1" dirty="0" err="1" smtClean="0">
                <a:solidFill>
                  <a:schemeClr val="accent3">
                    <a:lumMod val="20000"/>
                    <a:lumOff val="80000"/>
                  </a:schemeClr>
                </a:solidFill>
              </a:rPr>
              <a:t>віття</a:t>
            </a:r>
            <a:r>
              <a:rPr lang="ru-RU" sz="2000" i="1" dirty="0" smtClean="0">
                <a:solidFill>
                  <a:schemeClr val="accent3">
                    <a:lumMod val="20000"/>
                    <a:lumOff val="80000"/>
                  </a:schemeClr>
                </a:solidFill>
              </a:rPr>
              <a:t/>
            </a:r>
            <a:br>
              <a:rPr lang="ru-RU" sz="2000" i="1" dirty="0" smtClean="0">
                <a:solidFill>
                  <a:schemeClr val="accent3">
                    <a:lumMod val="20000"/>
                    <a:lumOff val="80000"/>
                  </a:schemeClr>
                </a:solidFill>
              </a:rPr>
            </a:br>
            <a:r>
              <a:rPr lang="ru-RU" sz="2000" i="1" dirty="0" err="1" smtClean="0">
                <a:solidFill>
                  <a:schemeClr val="accent3">
                    <a:lumMod val="20000"/>
                    <a:lumOff val="80000"/>
                  </a:schemeClr>
                </a:solidFill>
              </a:rPr>
              <a:t>Фіолетове</a:t>
            </a:r>
            <a:r>
              <a:rPr lang="ru-RU" sz="2000" i="1" dirty="0" smtClean="0">
                <a:solidFill>
                  <a:schemeClr val="accent3">
                    <a:lumMod val="20000"/>
                    <a:lumOff val="80000"/>
                  </a:schemeClr>
                </a:solidFill>
              </a:rPr>
              <a:t> </a:t>
            </a:r>
            <a:r>
              <a:rPr lang="ru-RU" sz="2000" i="1" dirty="0" err="1" smtClean="0">
                <a:solidFill>
                  <a:schemeClr val="accent3">
                    <a:lumMod val="20000"/>
                    <a:lumOff val="80000"/>
                  </a:schemeClr>
                </a:solidFill>
              </a:rPr>
              <a:t>суцвіття</a:t>
            </a:r>
            <a:r>
              <a:rPr lang="ru-RU" sz="2000" i="1" dirty="0" smtClean="0">
                <a:solidFill>
                  <a:schemeClr val="accent3">
                    <a:lumMod val="20000"/>
                    <a:lumOff val="80000"/>
                  </a:schemeClr>
                </a:solidFill>
              </a:rPr>
              <a:t>.</a:t>
            </a:r>
            <a:endParaRPr lang="ru-RU" sz="2000" i="1" dirty="0">
              <a:solidFill>
                <a:schemeClr val="accent3">
                  <a:lumMod val="20000"/>
                  <a:lumOff val="80000"/>
                </a:schemeClr>
              </a:solidFill>
            </a:endParaRPr>
          </a:p>
        </p:txBody>
      </p:sp>
    </p:spTree>
    <p:extLst>
      <p:ext uri="{BB962C8B-B14F-4D97-AF65-F5344CB8AC3E}">
        <p14:creationId xmlns:p14="http://schemas.microsoft.com/office/powerpoint/2010/main" val="17981607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043700400"/>
              </p:ext>
            </p:extLst>
          </p:nvPr>
        </p:nvGraphicFramePr>
        <p:xfrm>
          <a:off x="0" y="1296393"/>
          <a:ext cx="5976672" cy="4032450"/>
        </p:xfrm>
        <a:graphic>
          <a:graphicData uri="http://schemas.openxmlformats.org/drawingml/2006/table">
            <a:tbl>
              <a:tblPr firstRow="1" bandRow="1">
                <a:tableStyleId>{2D5ABB26-0587-4C30-8999-92F81FD0307C}</a:tableStyleId>
              </a:tblPr>
              <a:tblGrid>
                <a:gridCol w="373542"/>
                <a:gridCol w="373542"/>
                <a:gridCol w="373542"/>
                <a:gridCol w="373542"/>
                <a:gridCol w="373542"/>
                <a:gridCol w="373542"/>
                <a:gridCol w="373542"/>
                <a:gridCol w="373542"/>
                <a:gridCol w="373542"/>
                <a:gridCol w="373542"/>
                <a:gridCol w="373542"/>
                <a:gridCol w="373542"/>
                <a:gridCol w="373542"/>
                <a:gridCol w="373542"/>
                <a:gridCol w="373542"/>
                <a:gridCol w="373542"/>
              </a:tblGrid>
              <a:tr h="403245">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1</a:t>
                      </a:r>
                      <a:endParaRPr lang="ru-RU" dirty="0"/>
                    </a:p>
                  </a:txBody>
                  <a:tcPr anchor="ctr">
                    <a:lnR w="28575" cap="flat" cmpd="sng" algn="ctr">
                      <a:solidFill>
                        <a:srgbClr val="C0000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Д</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Ж</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И</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403245">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2</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М</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Д</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У</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r>
                        <a:rPr lang="uk-UA" dirty="0" smtClean="0"/>
                        <a:t>3</a:t>
                      </a:r>
                      <a:endParaRPr lang="ru-RU" dirty="0"/>
                    </a:p>
                  </a:txBody>
                  <a:tcPr anchor="ctr">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П</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4</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А</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Я</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dirty="0"/>
                    </a:p>
                  </a:txBody>
                  <a:tcPr anchor="ctr">
                    <a:lnB w="12700" cap="flat" cmpd="sng" algn="ctr">
                      <a:no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5</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Н</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r>
                        <a:rPr lang="uk-UA" dirty="0" smtClean="0">
                          <a:solidFill>
                            <a:srgbClr val="002060"/>
                          </a:solidFill>
                        </a:rPr>
                        <a:t>Т</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r>
              <a:tr h="403245">
                <a:tc>
                  <a:txBody>
                    <a:bodyPr/>
                    <a:lstStyle/>
                    <a:p>
                      <a:pPr algn="ctr"/>
                      <a:r>
                        <a:rPr lang="uk-UA" dirty="0" smtClean="0"/>
                        <a:t>6</a:t>
                      </a:r>
                      <a:endParaRPr lang="ru-RU" dirty="0"/>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Ц</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Т</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tc>
                <a:tc>
                  <a:txBody>
                    <a:bodyPr/>
                    <a:lstStyle/>
                    <a:p>
                      <a:pPr algn="ctr"/>
                      <a:endParaRPr lang="ru-RU" dirty="0"/>
                    </a:p>
                  </a:txBody>
                  <a:tcPr anchor="ctr"/>
                </a:tc>
              </a:tr>
              <a:tr h="403245">
                <a:tc>
                  <a:txBody>
                    <a:bodyPr/>
                    <a:lstStyle/>
                    <a:p>
                      <a:pPr algn="ctr"/>
                      <a:endParaRPr lang="ru-RU"/>
                    </a:p>
                  </a:txBody>
                  <a:tcPr anchor="ctr">
                    <a:lnT w="12700" cap="flat" cmpd="sng" algn="ctr">
                      <a:no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r>
                        <a:rPr lang="uk-UA" dirty="0" smtClean="0"/>
                        <a:t>7</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r>
                        <a:rPr lang="uk-UA" dirty="0" smtClean="0">
                          <a:solidFill>
                            <a:srgbClr val="002060"/>
                          </a:solidFill>
                        </a:rPr>
                        <a:t>Б</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8</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Ф</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А</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9</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Я</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Т</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r>
              <a:tr h="403245">
                <a:tc>
                  <a:txBody>
                    <a:bodyPr/>
                    <a:lstStyle/>
                    <a:p>
                      <a:pPr algn="ctr"/>
                      <a:endParaRPr lang="ru-RU" dirty="0"/>
                    </a:p>
                  </a:txBody>
                  <a:tcPr anchor="ctr"/>
                </a:tc>
                <a:tc>
                  <a:txBody>
                    <a:bodyPr/>
                    <a:lstStyle/>
                    <a:p>
                      <a:pPr algn="ctr"/>
                      <a:endParaRPr lang="ru-RU"/>
                    </a:p>
                  </a:txBody>
                  <a:tcPr anchor="ctr"/>
                </a:tc>
                <a:tc>
                  <a:txBody>
                    <a:bodyPr/>
                    <a:lstStyle/>
                    <a:p>
                      <a:pPr algn="ctr"/>
                      <a:r>
                        <a:rPr lang="uk-UA" sz="1200" b="1" dirty="0" smtClean="0"/>
                        <a:t>10</a:t>
                      </a:r>
                      <a:endParaRPr lang="ru-RU" sz="1200" b="1"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
        <p:nvSpPr>
          <p:cNvPr id="3" name="Заголовок 1"/>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3200" b="1" i="1" dirty="0" smtClean="0">
                <a:solidFill>
                  <a:srgbClr val="CCFF66"/>
                </a:solidFill>
              </a:rPr>
              <a:t>Кросворд</a:t>
            </a:r>
            <a:r>
              <a:rPr lang="uk-UA" sz="4050" b="1" i="1" dirty="0" smtClean="0">
                <a:solidFill>
                  <a:srgbClr val="CCFF66"/>
                </a:solidFill>
              </a:rPr>
              <a:t> «Первоцвіти»</a:t>
            </a:r>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3" y="1916832"/>
            <a:ext cx="3444031" cy="264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49757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4155015963"/>
              </p:ext>
            </p:extLst>
          </p:nvPr>
        </p:nvGraphicFramePr>
        <p:xfrm>
          <a:off x="0" y="1296393"/>
          <a:ext cx="5976672" cy="4032450"/>
        </p:xfrm>
        <a:graphic>
          <a:graphicData uri="http://schemas.openxmlformats.org/drawingml/2006/table">
            <a:tbl>
              <a:tblPr firstRow="1" bandRow="1">
                <a:tableStyleId>{2D5ABB26-0587-4C30-8999-92F81FD0307C}</a:tableStyleId>
              </a:tblPr>
              <a:tblGrid>
                <a:gridCol w="373542"/>
                <a:gridCol w="373542"/>
                <a:gridCol w="373542"/>
                <a:gridCol w="373542"/>
                <a:gridCol w="373542"/>
                <a:gridCol w="373542"/>
                <a:gridCol w="373542"/>
                <a:gridCol w="373542"/>
                <a:gridCol w="373542"/>
                <a:gridCol w="373542"/>
                <a:gridCol w="373542"/>
                <a:gridCol w="373542"/>
                <a:gridCol w="373542"/>
                <a:gridCol w="373542"/>
                <a:gridCol w="373542"/>
                <a:gridCol w="373542"/>
              </a:tblGrid>
              <a:tr h="403245">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1</a:t>
                      </a:r>
                      <a:endParaRPr lang="ru-RU" dirty="0"/>
                    </a:p>
                  </a:txBody>
                  <a:tcPr anchor="ctr">
                    <a:lnR w="28575" cap="flat" cmpd="sng" algn="ctr">
                      <a:solidFill>
                        <a:srgbClr val="C0000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Д</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Ж</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И</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403245">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2</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М</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Д</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У</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r>
                        <a:rPr lang="uk-UA" dirty="0" smtClean="0"/>
                        <a:t>3</a:t>
                      </a:r>
                      <a:endParaRPr lang="ru-RU" dirty="0"/>
                    </a:p>
                  </a:txBody>
                  <a:tcPr anchor="ctr">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П</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4</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А</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Я</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dirty="0"/>
                    </a:p>
                  </a:txBody>
                  <a:tcPr anchor="ctr">
                    <a:lnB w="12700" cap="flat" cmpd="sng" algn="ctr">
                      <a:no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5</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Н</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r>
                        <a:rPr lang="uk-UA" dirty="0" smtClean="0">
                          <a:solidFill>
                            <a:srgbClr val="002060"/>
                          </a:solidFill>
                        </a:rPr>
                        <a:t>Т</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r>
              <a:tr h="403245">
                <a:tc>
                  <a:txBody>
                    <a:bodyPr/>
                    <a:lstStyle/>
                    <a:p>
                      <a:pPr algn="ctr"/>
                      <a:r>
                        <a:rPr lang="uk-UA" dirty="0" smtClean="0"/>
                        <a:t>6</a:t>
                      </a:r>
                      <a:endParaRPr lang="ru-RU" dirty="0"/>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Ц</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Т</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tc>
                <a:tc>
                  <a:txBody>
                    <a:bodyPr/>
                    <a:lstStyle/>
                    <a:p>
                      <a:pPr algn="ctr"/>
                      <a:endParaRPr lang="ru-RU" dirty="0"/>
                    </a:p>
                  </a:txBody>
                  <a:tcPr anchor="ctr"/>
                </a:tc>
              </a:tr>
              <a:tr h="403245">
                <a:tc>
                  <a:txBody>
                    <a:bodyPr/>
                    <a:lstStyle/>
                    <a:p>
                      <a:pPr algn="ctr"/>
                      <a:endParaRPr lang="ru-RU"/>
                    </a:p>
                  </a:txBody>
                  <a:tcPr anchor="ctr">
                    <a:lnT w="12700" cap="flat" cmpd="sng" algn="ctr">
                      <a:no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r>
                        <a:rPr lang="uk-UA" dirty="0" smtClean="0"/>
                        <a:t>7</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r>
                        <a:rPr lang="uk-UA" dirty="0" smtClean="0">
                          <a:solidFill>
                            <a:srgbClr val="002060"/>
                          </a:solidFill>
                        </a:rPr>
                        <a:t>Б</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8</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Ф</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А</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9</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Я</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Т</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r>
              <a:tr h="403245">
                <a:tc>
                  <a:txBody>
                    <a:bodyPr/>
                    <a:lstStyle/>
                    <a:p>
                      <a:pPr algn="ctr"/>
                      <a:endParaRPr lang="ru-RU" dirty="0"/>
                    </a:p>
                  </a:txBody>
                  <a:tcPr anchor="ctr"/>
                </a:tc>
                <a:tc>
                  <a:txBody>
                    <a:bodyPr/>
                    <a:lstStyle/>
                    <a:p>
                      <a:pPr algn="ctr"/>
                      <a:endParaRPr lang="ru-RU"/>
                    </a:p>
                  </a:txBody>
                  <a:tcPr anchor="ctr"/>
                </a:tc>
                <a:tc>
                  <a:txBody>
                    <a:bodyPr/>
                    <a:lstStyle/>
                    <a:p>
                      <a:pPr algn="ctr"/>
                      <a:r>
                        <a:rPr lang="uk-UA" sz="1200" b="1" dirty="0" smtClean="0"/>
                        <a:t>10</a:t>
                      </a:r>
                      <a:endParaRPr lang="ru-RU" sz="1200" b="1" dirty="0"/>
                    </a:p>
                  </a:txBody>
                  <a:tcPr anchor="ctr">
                    <a:lnR w="12700" cap="flat" cmpd="sng" algn="ctr">
                      <a:solidFill>
                        <a:srgbClr val="002060"/>
                      </a:solidFill>
                      <a:prstDash val="solid"/>
                      <a:round/>
                      <a:headEnd type="none" w="med" len="med"/>
                      <a:tailEnd type="none" w="med" len="med"/>
                    </a:lnR>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
        <p:nvSpPr>
          <p:cNvPr id="3" name="Заголовок 1"/>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3200" b="1" i="1" dirty="0" smtClean="0">
                <a:solidFill>
                  <a:srgbClr val="CCFF66"/>
                </a:solidFill>
              </a:rPr>
              <a:t>Кросворд</a:t>
            </a:r>
            <a:r>
              <a:rPr lang="uk-UA" sz="4050" b="1" i="1" dirty="0" smtClean="0">
                <a:solidFill>
                  <a:srgbClr val="CCFF66"/>
                </a:solidFill>
              </a:rPr>
              <a:t> «Первоцвіти»</a:t>
            </a:r>
            <a:endParaRPr lang="ru-RU" dirty="0"/>
          </a:p>
        </p:txBody>
      </p:sp>
      <p:sp>
        <p:nvSpPr>
          <p:cNvPr id="5" name="TextBox 4"/>
          <p:cNvSpPr txBox="1"/>
          <p:nvPr/>
        </p:nvSpPr>
        <p:spPr>
          <a:xfrm>
            <a:off x="5652120" y="1916832"/>
            <a:ext cx="3369449" cy="1631216"/>
          </a:xfrm>
          <a:prstGeom prst="rect">
            <a:avLst/>
          </a:prstGeom>
          <a:noFill/>
        </p:spPr>
        <p:txBody>
          <a:bodyPr wrap="none" rtlCol="0">
            <a:spAutoFit/>
          </a:bodyPr>
          <a:lstStyle/>
          <a:p>
            <a:r>
              <a:rPr lang="uk-UA" sz="2000" dirty="0" smtClean="0">
                <a:solidFill>
                  <a:srgbClr val="C00000"/>
                </a:solidFill>
              </a:rPr>
              <a:t>10</a:t>
            </a:r>
            <a:r>
              <a:rPr lang="uk-UA" sz="2000" i="1" dirty="0" smtClean="0">
                <a:solidFill>
                  <a:srgbClr val="C00000"/>
                </a:solidFill>
              </a:rPr>
              <a:t>. </a:t>
            </a:r>
            <a:r>
              <a:rPr lang="ru-RU" sz="2000" i="1" dirty="0" err="1" smtClean="0">
                <a:solidFill>
                  <a:schemeClr val="accent3">
                    <a:lumMod val="20000"/>
                    <a:lumOff val="80000"/>
                  </a:schemeClr>
                </a:solidFill>
              </a:rPr>
              <a:t>Що</a:t>
            </a:r>
            <a:r>
              <a:rPr lang="ru-RU" sz="2000" i="1" dirty="0" smtClean="0">
                <a:solidFill>
                  <a:schemeClr val="accent3">
                    <a:lumMod val="20000"/>
                    <a:lumOff val="80000"/>
                  </a:schemeClr>
                </a:solidFill>
              </a:rPr>
              <a:t> </a:t>
            </a:r>
            <a:r>
              <a:rPr lang="ru-RU" sz="2000" i="1" dirty="0">
                <a:solidFill>
                  <a:schemeClr val="accent3">
                    <a:lumMod val="20000"/>
                    <a:lumOff val="80000"/>
                  </a:schemeClr>
                </a:solidFill>
              </a:rPr>
              <a:t>за </a:t>
            </a:r>
            <a:r>
              <a:rPr lang="ru-RU" sz="2000" i="1" dirty="0" err="1">
                <a:solidFill>
                  <a:schemeClr val="accent3">
                    <a:lumMod val="20000"/>
                    <a:lumOff val="80000"/>
                  </a:schemeClr>
                </a:solidFill>
              </a:rPr>
              <a:t>квітка</a:t>
            </a:r>
            <a:r>
              <a:rPr lang="ru-RU" sz="2000" i="1" dirty="0">
                <a:solidFill>
                  <a:schemeClr val="accent3">
                    <a:lumMod val="20000"/>
                    <a:lumOff val="80000"/>
                  </a:schemeClr>
                </a:solidFill>
              </a:rPr>
              <a:t> ? </a:t>
            </a:r>
            <a:r>
              <a:rPr lang="ru-RU" sz="2000" i="1" dirty="0" smtClean="0">
                <a:solidFill>
                  <a:schemeClr val="accent3">
                    <a:lumMod val="20000"/>
                    <a:lumOff val="80000"/>
                  </a:schemeClr>
                </a:solidFill>
              </a:rPr>
              <a:t/>
            </a:r>
            <a:br>
              <a:rPr lang="ru-RU" sz="2000" i="1" dirty="0" smtClean="0">
                <a:solidFill>
                  <a:schemeClr val="accent3">
                    <a:lumMod val="20000"/>
                    <a:lumOff val="80000"/>
                  </a:schemeClr>
                </a:solidFill>
              </a:rPr>
            </a:br>
            <a:r>
              <a:rPr lang="ru-RU" sz="2000" i="1" dirty="0" err="1" smtClean="0">
                <a:solidFill>
                  <a:schemeClr val="accent3">
                    <a:lumMod val="20000"/>
                    <a:lumOff val="80000"/>
                  </a:schemeClr>
                </a:solidFill>
              </a:rPr>
              <a:t>Жовтий</a:t>
            </a:r>
            <a:r>
              <a:rPr lang="ru-RU" sz="2000" i="1" dirty="0" smtClean="0">
                <a:solidFill>
                  <a:schemeClr val="accent3">
                    <a:lumMod val="20000"/>
                    <a:lumOff val="80000"/>
                  </a:schemeClr>
                </a:solidFill>
              </a:rPr>
              <a:t> </a:t>
            </a:r>
            <a:r>
              <a:rPr lang="ru-RU" sz="2000" i="1" dirty="0" err="1">
                <a:solidFill>
                  <a:schemeClr val="accent3">
                    <a:lumMod val="20000"/>
                    <a:lumOff val="80000"/>
                  </a:schemeClr>
                </a:solidFill>
              </a:rPr>
              <a:t>цвіт</a:t>
            </a:r>
            <a:r>
              <a:rPr lang="ru-RU" sz="2000" i="1" dirty="0">
                <a:solidFill>
                  <a:schemeClr val="accent3">
                    <a:lumMod val="20000"/>
                    <a:lumOff val="80000"/>
                  </a:schemeClr>
                </a:solidFill>
              </a:rPr>
              <a:t> – </a:t>
            </a:r>
            <a:r>
              <a:rPr lang="ru-RU" sz="2000" i="1" dirty="0" err="1">
                <a:solidFill>
                  <a:schemeClr val="accent3">
                    <a:lumMod val="20000"/>
                    <a:lumOff val="80000"/>
                  </a:schemeClr>
                </a:solidFill>
              </a:rPr>
              <a:t>ніби</a:t>
            </a:r>
            <a:r>
              <a:rPr lang="ru-RU" sz="2000" i="1" dirty="0">
                <a:solidFill>
                  <a:schemeClr val="accent3">
                    <a:lumMod val="20000"/>
                    <a:lumOff val="80000"/>
                  </a:schemeClr>
                </a:solidFill>
              </a:rPr>
              <a:t> </a:t>
            </a:r>
            <a:r>
              <a:rPr lang="ru-RU" sz="2000" i="1" dirty="0" err="1">
                <a:solidFill>
                  <a:schemeClr val="accent3">
                    <a:lumMod val="20000"/>
                    <a:lumOff val="80000"/>
                  </a:schemeClr>
                </a:solidFill>
              </a:rPr>
              <a:t>сонечка</a:t>
            </a:r>
            <a:r>
              <a:rPr lang="ru-RU" sz="2000" i="1" dirty="0">
                <a:solidFill>
                  <a:schemeClr val="accent3">
                    <a:lumMod val="20000"/>
                    <a:lumOff val="80000"/>
                  </a:schemeClr>
                </a:solidFill>
              </a:rPr>
              <a:t> </a:t>
            </a:r>
            <a:r>
              <a:rPr lang="ru-RU" sz="2000" i="1" dirty="0" smtClean="0">
                <a:solidFill>
                  <a:schemeClr val="accent3">
                    <a:lumMod val="20000"/>
                    <a:lumOff val="80000"/>
                  </a:schemeClr>
                </a:solidFill>
              </a:rPr>
              <a:t/>
            </a:r>
            <a:br>
              <a:rPr lang="ru-RU" sz="2000" i="1" dirty="0" smtClean="0">
                <a:solidFill>
                  <a:schemeClr val="accent3">
                    <a:lumMod val="20000"/>
                    <a:lumOff val="80000"/>
                  </a:schemeClr>
                </a:solidFill>
              </a:rPr>
            </a:br>
            <a:r>
              <a:rPr lang="ru-RU" sz="2000" i="1" dirty="0" err="1" smtClean="0">
                <a:solidFill>
                  <a:schemeClr val="accent3">
                    <a:lumMod val="20000"/>
                    <a:lumOff val="80000"/>
                  </a:schemeClr>
                </a:solidFill>
              </a:rPr>
              <a:t>привіт</a:t>
            </a:r>
            <a:r>
              <a:rPr lang="ru-RU" sz="2000" i="1" dirty="0">
                <a:solidFill>
                  <a:schemeClr val="accent3">
                    <a:lumMod val="20000"/>
                    <a:lumOff val="80000"/>
                  </a:schemeClr>
                </a:solidFill>
              </a:rPr>
              <a:t>.</a:t>
            </a:r>
          </a:p>
          <a:p>
            <a:r>
              <a:rPr lang="ru-RU" sz="2000" i="1" dirty="0" err="1">
                <a:solidFill>
                  <a:schemeClr val="accent3">
                    <a:lumMod val="20000"/>
                    <a:lumOff val="80000"/>
                  </a:schemeClr>
                </a:solidFill>
              </a:rPr>
              <a:t>Плине</a:t>
            </a:r>
            <a:r>
              <a:rPr lang="ru-RU" sz="2000" i="1" dirty="0">
                <a:solidFill>
                  <a:schemeClr val="accent3">
                    <a:lumMod val="20000"/>
                    <a:lumOff val="80000"/>
                  </a:schemeClr>
                </a:solidFill>
              </a:rPr>
              <a:t> час – </a:t>
            </a:r>
            <a:r>
              <a:rPr lang="ru-RU" sz="2000" i="1" dirty="0" err="1">
                <a:solidFill>
                  <a:schemeClr val="accent3">
                    <a:lumMod val="20000"/>
                    <a:lumOff val="80000"/>
                  </a:schemeClr>
                </a:solidFill>
              </a:rPr>
              <a:t>квітки</a:t>
            </a:r>
            <a:r>
              <a:rPr lang="ru-RU" sz="2000" i="1" dirty="0">
                <a:solidFill>
                  <a:schemeClr val="accent3">
                    <a:lumMod val="20000"/>
                    <a:lumOff val="80000"/>
                  </a:schemeClr>
                </a:solidFill>
              </a:rPr>
              <a:t> </a:t>
            </a:r>
            <a:r>
              <a:rPr lang="ru-RU" sz="2000" i="1" dirty="0" err="1">
                <a:solidFill>
                  <a:schemeClr val="accent3">
                    <a:lumMod val="20000"/>
                    <a:lumOff val="80000"/>
                  </a:schemeClr>
                </a:solidFill>
              </a:rPr>
              <a:t>немає</a:t>
            </a:r>
            <a:r>
              <a:rPr lang="ru-RU" sz="2000" i="1" dirty="0">
                <a:solidFill>
                  <a:schemeClr val="accent3">
                    <a:lumMod val="20000"/>
                    <a:lumOff val="80000"/>
                  </a:schemeClr>
                </a:solidFill>
              </a:rPr>
              <a:t>,</a:t>
            </a:r>
          </a:p>
          <a:p>
            <a:r>
              <a:rPr lang="ru-RU" sz="2000" i="1" dirty="0">
                <a:solidFill>
                  <a:schemeClr val="accent3">
                    <a:lumMod val="20000"/>
                    <a:lumOff val="80000"/>
                  </a:schemeClr>
                </a:solidFill>
              </a:rPr>
              <a:t>а </a:t>
            </a:r>
            <a:r>
              <a:rPr lang="ru-RU" sz="2000" i="1" dirty="0" err="1">
                <a:solidFill>
                  <a:schemeClr val="accent3">
                    <a:lumMod val="20000"/>
                    <a:lumOff val="80000"/>
                  </a:schemeClr>
                </a:solidFill>
              </a:rPr>
              <a:t>листочок</a:t>
            </a:r>
            <a:r>
              <a:rPr lang="ru-RU" sz="2000" i="1" dirty="0">
                <a:solidFill>
                  <a:schemeClr val="accent3">
                    <a:lumMod val="20000"/>
                    <a:lumOff val="80000"/>
                  </a:schemeClr>
                </a:solidFill>
              </a:rPr>
              <a:t> </a:t>
            </a:r>
            <a:r>
              <a:rPr lang="ru-RU" sz="2000" i="1" dirty="0" err="1">
                <a:solidFill>
                  <a:schemeClr val="accent3">
                    <a:lumMod val="20000"/>
                    <a:lumOff val="80000"/>
                  </a:schemeClr>
                </a:solidFill>
              </a:rPr>
              <a:t>виглядає</a:t>
            </a:r>
            <a:r>
              <a:rPr lang="ru-RU" sz="2000" i="1" dirty="0">
                <a:solidFill>
                  <a:schemeClr val="accent3">
                    <a:lumMod val="20000"/>
                    <a:lumOff val="80000"/>
                  </a:schemeClr>
                </a:solidFill>
              </a:rPr>
              <a:t>.</a:t>
            </a:r>
          </a:p>
        </p:txBody>
      </p:sp>
    </p:spTree>
    <p:extLst>
      <p:ext uri="{BB962C8B-B14F-4D97-AF65-F5344CB8AC3E}">
        <p14:creationId xmlns:p14="http://schemas.microsoft.com/office/powerpoint/2010/main" val="36626997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6790348"/>
              </p:ext>
            </p:extLst>
          </p:nvPr>
        </p:nvGraphicFramePr>
        <p:xfrm>
          <a:off x="0" y="1296393"/>
          <a:ext cx="5976672" cy="4032450"/>
        </p:xfrm>
        <a:graphic>
          <a:graphicData uri="http://schemas.openxmlformats.org/drawingml/2006/table">
            <a:tbl>
              <a:tblPr firstRow="1" bandRow="1">
                <a:tableStyleId>{2D5ABB26-0587-4C30-8999-92F81FD0307C}</a:tableStyleId>
              </a:tblPr>
              <a:tblGrid>
                <a:gridCol w="373542"/>
                <a:gridCol w="373542"/>
                <a:gridCol w="373542"/>
                <a:gridCol w="373542"/>
                <a:gridCol w="373542"/>
                <a:gridCol w="373542"/>
                <a:gridCol w="373542"/>
                <a:gridCol w="373542"/>
                <a:gridCol w="373542"/>
                <a:gridCol w="373542"/>
                <a:gridCol w="373542"/>
                <a:gridCol w="373542"/>
                <a:gridCol w="373542"/>
                <a:gridCol w="373542"/>
                <a:gridCol w="373542"/>
                <a:gridCol w="373542"/>
              </a:tblGrid>
              <a:tr h="403245">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1</a:t>
                      </a:r>
                      <a:endParaRPr lang="ru-RU" dirty="0"/>
                    </a:p>
                  </a:txBody>
                  <a:tcPr anchor="ctr">
                    <a:lnR w="28575" cap="flat" cmpd="sng" algn="ctr">
                      <a:solidFill>
                        <a:srgbClr val="C0000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Д</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Ж</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И</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403245">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c>
                  <a:txBody>
                    <a:bodyPr/>
                    <a:lstStyle/>
                    <a:p>
                      <a:pPr algn="ctr"/>
                      <a:endParaRPr lang="ru-RU"/>
                    </a:p>
                  </a:txBody>
                  <a:tcPr anchor="ctr"/>
                </a:tc>
                <a:tc>
                  <a:txBody>
                    <a:bodyPr/>
                    <a:lstStyle/>
                    <a:p>
                      <a:pPr algn="ctr"/>
                      <a:r>
                        <a:rPr lang="uk-UA" dirty="0" smtClean="0"/>
                        <a:t>2</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М</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Д</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У</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r>
                        <a:rPr lang="uk-UA" dirty="0" smtClean="0"/>
                        <a:t>3</a:t>
                      </a:r>
                      <a:endParaRPr lang="ru-RU" dirty="0"/>
                    </a:p>
                  </a:txBody>
                  <a:tcPr anchor="ctr">
                    <a:lnR w="12700" cap="flat" cmpd="sng" algn="ctr">
                      <a:solidFill>
                        <a:srgbClr val="002060"/>
                      </a:solidFill>
                      <a:prstDash val="solid"/>
                      <a:round/>
                      <a:headEnd type="none" w="med" len="med"/>
                      <a:tailEnd type="none" w="med" len="med"/>
                    </a:lnR>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П</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4</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А</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Я</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a:p>
                  </a:txBody>
                  <a:tcPr anchor="ctr"/>
                </a:tc>
                <a:tc>
                  <a:txBody>
                    <a:bodyPr/>
                    <a:lstStyle/>
                    <a:p>
                      <a:pPr algn="ctr"/>
                      <a:endParaRPr lang="ru-RU"/>
                    </a:p>
                  </a:txBody>
                  <a:tcPr anchor="ctr"/>
                </a:tc>
              </a:tr>
              <a:tr h="403245">
                <a:tc>
                  <a:txBody>
                    <a:bodyPr/>
                    <a:lstStyle/>
                    <a:p>
                      <a:pPr algn="ctr"/>
                      <a:endParaRPr lang="ru-RU" dirty="0"/>
                    </a:p>
                  </a:txBody>
                  <a:tcPr anchor="ctr">
                    <a:lnB w="12700" cap="flat" cmpd="sng" algn="ctr">
                      <a:no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5</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Н</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r>
                        <a:rPr lang="uk-UA" dirty="0" smtClean="0">
                          <a:solidFill>
                            <a:srgbClr val="002060"/>
                          </a:solidFill>
                        </a:rPr>
                        <a:t>Т</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r>
              <a:tr h="403245">
                <a:tc>
                  <a:txBody>
                    <a:bodyPr/>
                    <a:lstStyle/>
                    <a:p>
                      <a:pPr algn="ctr"/>
                      <a:r>
                        <a:rPr lang="uk-UA" dirty="0" smtClean="0"/>
                        <a:t>6</a:t>
                      </a:r>
                      <a:endParaRPr lang="ru-RU" dirty="0"/>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uk-UA" dirty="0" smtClean="0">
                          <a:solidFill>
                            <a:srgbClr val="002060"/>
                          </a:solidFill>
                        </a:rPr>
                        <a:t>П</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Е</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Ц</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Т</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endParaRPr lang="ru-RU"/>
                    </a:p>
                  </a:txBody>
                  <a:tcPr anchor="ctr"/>
                </a:tc>
                <a:tc>
                  <a:txBody>
                    <a:bodyPr/>
                    <a:lstStyle/>
                    <a:p>
                      <a:pPr algn="ctr"/>
                      <a:endParaRPr lang="ru-RU" dirty="0"/>
                    </a:p>
                  </a:txBody>
                  <a:tcPr anchor="ctr"/>
                </a:tc>
              </a:tr>
              <a:tr h="403245">
                <a:tc>
                  <a:txBody>
                    <a:bodyPr/>
                    <a:lstStyle/>
                    <a:p>
                      <a:pPr algn="ctr"/>
                      <a:endParaRPr lang="ru-RU"/>
                    </a:p>
                  </a:txBody>
                  <a:tcPr anchor="ctr">
                    <a:lnT w="12700" cap="flat" cmpd="sng" algn="ctr">
                      <a:noFill/>
                      <a:prstDash val="solid"/>
                      <a:round/>
                      <a:headEnd type="none" w="med" len="med"/>
                      <a:tailEnd type="none" w="med" len="med"/>
                    </a:lnT>
                  </a:tcPr>
                </a:tc>
                <a:tc>
                  <a:txBody>
                    <a:bodyPr/>
                    <a:lstStyle/>
                    <a:p>
                      <a:pPr algn="ctr"/>
                      <a:endParaRPr lang="ru-RU"/>
                    </a:p>
                  </a:txBody>
                  <a:tcPr anchor="ctr">
                    <a:lnT w="12700" cap="flat" cmpd="sng" algn="ctr">
                      <a:solidFill>
                        <a:srgbClr val="002060"/>
                      </a:solidFill>
                      <a:prstDash val="solid"/>
                      <a:round/>
                      <a:headEnd type="none" w="med" len="med"/>
                      <a:tailEnd type="none" w="med" len="med"/>
                    </a:lnT>
                  </a:tcPr>
                </a:tc>
                <a:tc>
                  <a:txBody>
                    <a:bodyPr/>
                    <a:lstStyle/>
                    <a:p>
                      <a:pPr algn="ctr"/>
                      <a:r>
                        <a:rPr lang="uk-UA" dirty="0" smtClean="0"/>
                        <a:t>7</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algn="ctr"/>
                      <a:r>
                        <a:rPr lang="uk-UA" dirty="0" smtClean="0">
                          <a:solidFill>
                            <a:srgbClr val="002060"/>
                          </a:solidFill>
                        </a:rPr>
                        <a:t>Б</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В</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Н</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О</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a:p>
                  </a:txBody>
                  <a:tcPr anchor="ctr">
                    <a:lnL w="12700" cap="flat" cmpd="sng" algn="ctr">
                      <a:solidFill>
                        <a:srgbClr val="002060"/>
                      </a:solidFill>
                      <a:prstDash val="solid"/>
                      <a:round/>
                      <a:headEnd type="none" w="med" len="med"/>
                      <a:tailEnd type="none" w="med" len="med"/>
                    </a:lnL>
                  </a:tcP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endParaRPr lang="ru-RU"/>
                    </a:p>
                  </a:txBody>
                  <a:tcPr anchor="ct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t>8</a:t>
                      </a:r>
                      <a:endParaRPr lang="ru-RU" dirty="0"/>
                    </a:p>
                  </a:txBody>
                  <a:tcPr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uk-UA" dirty="0" smtClean="0">
                          <a:solidFill>
                            <a:srgbClr val="002060"/>
                          </a:solidFill>
                        </a:rPr>
                        <a:t>Ф</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І</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А</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Л</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К</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L w="12700" cap="flat" cmpd="sng" algn="ctr">
                      <a:solidFill>
                        <a:srgbClr val="002060"/>
                      </a:solidFill>
                      <a:prstDash val="solid"/>
                      <a:round/>
                      <a:headEnd type="none" w="med" len="med"/>
                      <a:tailEnd type="none" w="med" len="med"/>
                    </a:lnL>
                  </a:tcP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dirty="0"/>
                    </a:p>
                  </a:txBody>
                  <a:tcPr anchor="ctr"/>
                </a:tc>
                <a:tc>
                  <a:txBody>
                    <a:bodyPr/>
                    <a:lstStyle/>
                    <a:p>
                      <a:pPr algn="ctr"/>
                      <a:endParaRPr lang="ru-RU"/>
                    </a:p>
                  </a:txBody>
                  <a:tcPr anchor="ctr"/>
                </a:tc>
              </a:tr>
              <a:tr h="403245">
                <a:tc>
                  <a:txBody>
                    <a:bodyPr/>
                    <a:lstStyle/>
                    <a:p>
                      <a:pPr algn="ctr"/>
                      <a:endParaRPr lang="ru-RU"/>
                    </a:p>
                  </a:txBody>
                  <a:tcPr anchor="ctr"/>
                </a:tc>
                <a:tc>
                  <a:txBody>
                    <a:bodyPr/>
                    <a:lstStyle/>
                    <a:p>
                      <a:pPr algn="ctr"/>
                      <a:endParaRPr lang="ru-RU"/>
                    </a:p>
                  </a:txBody>
                  <a:tcPr anchor="ctr"/>
                </a:tc>
                <a:tc>
                  <a:txBody>
                    <a:bodyPr/>
                    <a:lstStyle/>
                    <a:p>
                      <a:pPr algn="ctr"/>
                      <a:r>
                        <a:rPr lang="uk-UA" dirty="0" smtClean="0"/>
                        <a:t>9</a:t>
                      </a:r>
                      <a:endParaRPr lang="ru-RU"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Р</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Я</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С</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Т</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2">
                        <a:lumMod val="20000"/>
                        <a:lumOff val="80000"/>
                      </a:schemeClr>
                    </a:solidFill>
                  </a:tcPr>
                </a:tc>
                <a:tc>
                  <a:txBody>
                    <a:bodyPr/>
                    <a:lstStyle/>
                    <a:p>
                      <a:pPr algn="ctr"/>
                      <a:endParaRPr lang="ru-RU" dirty="0"/>
                    </a:p>
                  </a:txBody>
                  <a:tcPr anchor="ctr">
                    <a:lnL w="28575" cap="flat" cmpd="sng" algn="ctr">
                      <a:solidFill>
                        <a:srgbClr val="C0000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c>
                  <a:txBody>
                    <a:bodyPr/>
                    <a:lstStyle/>
                    <a:p>
                      <a:pPr algn="ctr"/>
                      <a:endParaRPr lang="ru-RU" dirty="0"/>
                    </a:p>
                  </a:txBody>
                  <a:tcPr anchor="ctr">
                    <a:lnB w="12700" cap="flat" cmpd="sng" algn="ctr">
                      <a:solidFill>
                        <a:srgbClr val="002060"/>
                      </a:solidFill>
                      <a:prstDash val="solid"/>
                      <a:round/>
                      <a:headEnd type="none" w="med" len="med"/>
                      <a:tailEnd type="none" w="med" len="med"/>
                    </a:lnB>
                  </a:tcPr>
                </a:tc>
              </a:tr>
              <a:tr h="403245">
                <a:tc>
                  <a:txBody>
                    <a:bodyPr/>
                    <a:lstStyle/>
                    <a:p>
                      <a:pPr algn="ctr"/>
                      <a:endParaRPr lang="ru-RU" dirty="0"/>
                    </a:p>
                  </a:txBody>
                  <a:tcPr anchor="ctr"/>
                </a:tc>
                <a:tc>
                  <a:txBody>
                    <a:bodyPr/>
                    <a:lstStyle/>
                    <a:p>
                      <a:pPr algn="ctr"/>
                      <a:endParaRPr lang="ru-RU"/>
                    </a:p>
                  </a:txBody>
                  <a:tcPr anchor="ctr"/>
                </a:tc>
                <a:tc>
                  <a:txBody>
                    <a:bodyPr/>
                    <a:lstStyle/>
                    <a:p>
                      <a:pPr algn="ctr"/>
                      <a:r>
                        <a:rPr lang="uk-UA" sz="1200" b="1" dirty="0" smtClean="0"/>
                        <a:t>10</a:t>
                      </a:r>
                      <a:endParaRPr lang="ru-RU" sz="1200" b="1" dirty="0"/>
                    </a:p>
                  </a:txBody>
                  <a:tcPr anchor="ctr">
                    <a:lnR w="12700" cap="flat" cmpd="sng" algn="ctr">
                      <a:solidFill>
                        <a:srgbClr val="002060"/>
                      </a:solidFill>
                      <a:prstDash val="solid"/>
                      <a:round/>
                      <a:headEnd type="none" w="med" len="med"/>
                      <a:tailEnd type="none" w="med" len="med"/>
                    </a:lnR>
                  </a:tcPr>
                </a:tc>
                <a:tc>
                  <a:txBody>
                    <a:bodyPr/>
                    <a:lstStyle/>
                    <a:p>
                      <a:pPr algn="ctr"/>
                      <a:r>
                        <a:rPr lang="uk-UA" dirty="0" smtClean="0">
                          <a:solidFill>
                            <a:srgbClr val="002060"/>
                          </a:solidFill>
                        </a:rPr>
                        <a:t>М</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Т</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И</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28575" cap="flat" cmpd="sng" algn="ctr">
                      <a:solidFill>
                        <a:srgbClr val="C0000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C00000"/>
                      </a:solidFill>
                      <a:prstDash val="solid"/>
                      <a:round/>
                      <a:headEnd type="none" w="med" len="med"/>
                      <a:tailEnd type="none" w="med" len="med"/>
                    </a:lnB>
                    <a:solidFill>
                      <a:schemeClr val="accent2">
                        <a:lumMod val="20000"/>
                        <a:lumOff val="80000"/>
                      </a:schemeClr>
                    </a:solidFill>
                  </a:tcPr>
                </a:tc>
                <a:tc>
                  <a:txBody>
                    <a:bodyPr/>
                    <a:lstStyle/>
                    <a:p>
                      <a:pPr algn="ctr"/>
                      <a:r>
                        <a:rPr lang="uk-UA" dirty="0" smtClean="0">
                          <a:solidFill>
                            <a:srgbClr val="002060"/>
                          </a:solidFill>
                        </a:rPr>
                        <a:t>-</a:t>
                      </a:r>
                      <a:endParaRPr lang="ru-RU" dirty="0">
                        <a:solidFill>
                          <a:srgbClr val="002060"/>
                        </a:solidFill>
                      </a:endParaRPr>
                    </a:p>
                  </a:txBody>
                  <a:tcPr anchor="ctr">
                    <a:lnL w="28575" cap="flat" cmpd="sng" algn="ctr">
                      <a:solidFill>
                        <a:srgbClr val="C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r>
                        <a:rPr lang="uk-UA" dirty="0" smtClean="0">
                          <a:solidFill>
                            <a:srgbClr val="002060"/>
                          </a:solidFill>
                        </a:rPr>
                        <a:t>Й</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3">
                        <a:lumMod val="60000"/>
                        <a:lumOff val="40000"/>
                      </a:schemeClr>
                    </a:solidFill>
                  </a:tcPr>
                </a:tc>
                <a:tc>
                  <a:txBody>
                    <a:bodyPr/>
                    <a:lstStyle/>
                    <a:p>
                      <a:pPr algn="ctr"/>
                      <a:r>
                        <a:rPr lang="uk-UA" dirty="0" smtClean="0">
                          <a:solidFill>
                            <a:srgbClr val="002060"/>
                          </a:solidFill>
                        </a:rPr>
                        <a:t>М</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Ч</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У</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Х</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uk-UA" dirty="0" smtClean="0">
                          <a:solidFill>
                            <a:srgbClr val="002060"/>
                          </a:solidFill>
                        </a:rPr>
                        <a:t>А</a:t>
                      </a:r>
                      <a:endParaRPr lang="ru-RU" dirty="0">
                        <a:solidFill>
                          <a:srgbClr val="002060"/>
                        </a:solidFill>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
        <p:nvSpPr>
          <p:cNvPr id="3" name="Заголовок 1"/>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3200" b="1" i="1" dirty="0" smtClean="0">
                <a:solidFill>
                  <a:srgbClr val="CCFF66"/>
                </a:solidFill>
              </a:rPr>
              <a:t>Кросворд</a:t>
            </a:r>
            <a:r>
              <a:rPr lang="uk-UA" sz="4050" b="1" i="1" dirty="0" smtClean="0">
                <a:solidFill>
                  <a:srgbClr val="CCFF66"/>
                </a:solidFill>
              </a:rPr>
              <a:t> «Первоцвіти»</a:t>
            </a:r>
            <a:endParaRPr lang="ru-RU" dirty="0"/>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22746" t="19658" r="4801" b="11822"/>
          <a:stretch/>
        </p:blipFill>
        <p:spPr>
          <a:xfrm>
            <a:off x="5605448" y="1916832"/>
            <a:ext cx="3350142" cy="2376264"/>
          </a:xfrm>
          <a:prstGeom prst="rect">
            <a:avLst/>
          </a:prstGeom>
        </p:spPr>
      </p:pic>
    </p:spTree>
    <p:extLst>
      <p:ext uri="{BB962C8B-B14F-4D97-AF65-F5344CB8AC3E}">
        <p14:creationId xmlns:p14="http://schemas.microsoft.com/office/powerpoint/2010/main" val="3934121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_5038a_d96fc71a_XXL.jpg"/>
          <p:cNvPicPr>
            <a:picLocks noChangeAspect="1"/>
          </p:cNvPicPr>
          <p:nvPr/>
        </p:nvPicPr>
        <p:blipFill>
          <a:blip r:embed="rId2"/>
          <a:stretch>
            <a:fillRect/>
          </a:stretch>
        </p:blipFill>
        <p:spPr>
          <a:xfrm>
            <a:off x="0" y="0"/>
            <a:ext cx="9358346" cy="6858000"/>
          </a:xfrm>
          <a:prstGeom prst="rect">
            <a:avLst/>
          </a:prstGeom>
          <a:ln>
            <a:noFill/>
          </a:ln>
        </p:spPr>
        <p:style>
          <a:lnRef idx="3">
            <a:schemeClr val="lt1"/>
          </a:lnRef>
          <a:fillRef idx="1">
            <a:schemeClr val="accent3"/>
          </a:fillRef>
          <a:effectRef idx="1">
            <a:schemeClr val="accent3"/>
          </a:effectRef>
          <a:fontRef idx="minor">
            <a:schemeClr val="lt1"/>
          </a:fontRef>
        </p:style>
      </p:pic>
      <p:sp>
        <p:nvSpPr>
          <p:cNvPr id="3" name="TextBox 2"/>
          <p:cNvSpPr txBox="1"/>
          <p:nvPr/>
        </p:nvSpPr>
        <p:spPr>
          <a:xfrm>
            <a:off x="3857620" y="285729"/>
            <a:ext cx="4857784" cy="1200329"/>
          </a:xfrm>
          <a:prstGeom prst="rect">
            <a:avLst/>
          </a:prstGeom>
          <a:noFill/>
        </p:spPr>
        <p:txBody>
          <a:bodyPr wrap="square" rtlCol="0">
            <a:spAutoFit/>
          </a:bodyPr>
          <a:lstStyle/>
          <a:p>
            <a:endParaRPr lang="uk-UA" dirty="0">
              <a:solidFill>
                <a:prstClr val="black"/>
              </a:solidFill>
            </a:endParaRPr>
          </a:p>
          <a:p>
            <a:endParaRPr lang="uk-UA" dirty="0">
              <a:solidFill>
                <a:prstClr val="black"/>
              </a:solidFill>
            </a:endParaRPr>
          </a:p>
          <a:p>
            <a:endParaRPr lang="uk-UA" dirty="0">
              <a:solidFill>
                <a:prstClr val="black"/>
              </a:solidFill>
            </a:endParaRPr>
          </a:p>
          <a:p>
            <a:endParaRPr lang="ru-RU" dirty="0">
              <a:solidFill>
                <a:prstClr val="black"/>
              </a:solidFill>
            </a:endParaRPr>
          </a:p>
        </p:txBody>
      </p:sp>
      <p:sp>
        <p:nvSpPr>
          <p:cNvPr id="5" name="TextBox 4"/>
          <p:cNvSpPr txBox="1"/>
          <p:nvPr/>
        </p:nvSpPr>
        <p:spPr>
          <a:xfrm>
            <a:off x="5724128" y="363915"/>
            <a:ext cx="3391036" cy="6463308"/>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uk-UA" sz="2000" b="1" dirty="0">
                <a:solidFill>
                  <a:schemeClr val="accent3">
                    <a:lumMod val="75000"/>
                  </a:schemeClr>
                </a:solidFill>
                <a:latin typeface="Monotype Corsiva" pitchFamily="66" charset="0"/>
              </a:rPr>
              <a:t>Не зривайте первоцвіти</a:t>
            </a:r>
          </a:p>
          <a:p>
            <a:pPr algn="just"/>
            <a:r>
              <a:rPr lang="uk-UA" b="1" dirty="0">
                <a:solidFill>
                  <a:prstClr val="black"/>
                </a:solidFill>
                <a:latin typeface="Monotype Corsiva" pitchFamily="66" charset="0"/>
              </a:rPr>
              <a:t>Тане сніг, весна, відлига…</a:t>
            </a:r>
          </a:p>
          <a:p>
            <a:pPr algn="just"/>
            <a:r>
              <a:rPr lang="uk-UA" b="1" dirty="0">
                <a:solidFill>
                  <a:prstClr val="black"/>
                </a:solidFill>
                <a:latin typeface="Monotype Corsiva" pitchFamily="66" charset="0"/>
              </a:rPr>
              <a:t>Рушила по річці крига.</a:t>
            </a:r>
          </a:p>
          <a:p>
            <a:pPr algn="just"/>
            <a:r>
              <a:rPr lang="uk-UA" b="1" dirty="0">
                <a:solidFill>
                  <a:prstClr val="black"/>
                </a:solidFill>
                <a:latin typeface="Monotype Corsiva" pitchFamily="66" charset="0"/>
              </a:rPr>
              <a:t>Сонце світить, пригріває</a:t>
            </a:r>
          </a:p>
          <a:p>
            <a:pPr algn="just"/>
            <a:r>
              <a:rPr lang="uk-UA" b="1" dirty="0">
                <a:solidFill>
                  <a:prstClr val="black"/>
                </a:solidFill>
                <a:latin typeface="Monotype Corsiva" pitchFamily="66" charset="0"/>
              </a:rPr>
              <a:t>Йде тепло, зима тікає.</a:t>
            </a:r>
          </a:p>
          <a:p>
            <a:pPr algn="just"/>
            <a:r>
              <a:rPr lang="uk-UA" b="1" dirty="0">
                <a:solidFill>
                  <a:prstClr val="black"/>
                </a:solidFill>
                <a:latin typeface="Monotype Corsiva" pitchFamily="66" charset="0"/>
              </a:rPr>
              <a:t>В лісі сніг іще лишився,</a:t>
            </a:r>
          </a:p>
          <a:p>
            <a:pPr algn="just"/>
            <a:r>
              <a:rPr lang="uk-UA" b="1" dirty="0">
                <a:solidFill>
                  <a:prstClr val="black"/>
                </a:solidFill>
                <a:latin typeface="Monotype Corsiva" pitchFamily="66" charset="0"/>
              </a:rPr>
              <a:t>Під деревами укрився,</a:t>
            </a:r>
          </a:p>
          <a:p>
            <a:pPr algn="just"/>
            <a:r>
              <a:rPr lang="uk-UA" b="1" dirty="0">
                <a:solidFill>
                  <a:prstClr val="black"/>
                </a:solidFill>
                <a:latin typeface="Monotype Corsiva" pitchFamily="66" charset="0"/>
              </a:rPr>
              <a:t>Сніг від сонечка сховався,</a:t>
            </a:r>
          </a:p>
          <a:p>
            <a:pPr algn="just"/>
            <a:r>
              <a:rPr lang="uk-UA" b="1" dirty="0">
                <a:solidFill>
                  <a:prstClr val="black"/>
                </a:solidFill>
                <a:latin typeface="Monotype Corsiva" pitchFamily="66" charset="0"/>
              </a:rPr>
              <a:t>Теплих променів злякався.</a:t>
            </a:r>
          </a:p>
          <a:p>
            <a:pPr algn="just"/>
            <a:r>
              <a:rPr lang="uk-UA" b="1" dirty="0">
                <a:solidFill>
                  <a:prstClr val="black"/>
                </a:solidFill>
                <a:latin typeface="Monotype Corsiva" pitchFamily="66" charset="0"/>
              </a:rPr>
              <a:t>Та з під снігу – справжнє диво:</a:t>
            </a:r>
          </a:p>
          <a:p>
            <a:pPr algn="just"/>
            <a:r>
              <a:rPr lang="uk-UA" b="1" dirty="0">
                <a:solidFill>
                  <a:prstClr val="black"/>
                </a:solidFill>
                <a:latin typeface="Monotype Corsiva" pitchFamily="66" charset="0"/>
              </a:rPr>
              <a:t>Первісток весни сміливий</a:t>
            </a:r>
          </a:p>
          <a:p>
            <a:pPr algn="just"/>
            <a:r>
              <a:rPr lang="uk-UA" b="1" dirty="0">
                <a:solidFill>
                  <a:prstClr val="black"/>
                </a:solidFill>
                <a:latin typeface="Monotype Corsiva" pitchFamily="66" charset="0"/>
              </a:rPr>
              <a:t>Показав чоло тендітне,</a:t>
            </a:r>
          </a:p>
          <a:p>
            <a:pPr algn="just"/>
            <a:r>
              <a:rPr lang="uk-UA" b="1" dirty="0">
                <a:solidFill>
                  <a:prstClr val="black"/>
                </a:solidFill>
                <a:latin typeface="Monotype Corsiva" pitchFamily="66" charset="0"/>
              </a:rPr>
              <a:t>Пелюсткове і привітне.</a:t>
            </a:r>
          </a:p>
          <a:p>
            <a:pPr algn="just"/>
            <a:r>
              <a:rPr lang="uk-UA" b="1" dirty="0">
                <a:solidFill>
                  <a:prstClr val="black"/>
                </a:solidFill>
                <a:latin typeface="Monotype Corsiva" pitchFamily="66" charset="0"/>
              </a:rPr>
              <a:t>То </a:t>
            </a:r>
            <a:r>
              <a:rPr lang="uk-UA" b="1" dirty="0" err="1">
                <a:solidFill>
                  <a:prstClr val="black"/>
                </a:solidFill>
                <a:latin typeface="Monotype Corsiva" pitchFamily="66" charset="0"/>
              </a:rPr>
              <a:t>підсніжник</a:t>
            </a:r>
            <a:r>
              <a:rPr lang="uk-UA" b="1" dirty="0">
                <a:solidFill>
                  <a:prstClr val="black"/>
                </a:solidFill>
                <a:latin typeface="Monotype Corsiva" pitchFamily="66" charset="0"/>
              </a:rPr>
              <a:t>, первоцвіт,</a:t>
            </a:r>
          </a:p>
          <a:p>
            <a:pPr algn="just"/>
            <a:r>
              <a:rPr lang="uk-UA" b="1" dirty="0">
                <a:solidFill>
                  <a:prstClr val="black"/>
                </a:solidFill>
                <a:latin typeface="Monotype Corsiva" pitchFamily="66" charset="0"/>
              </a:rPr>
              <a:t>Сніг долаючи і лід,</a:t>
            </a:r>
          </a:p>
          <a:p>
            <a:pPr algn="just"/>
            <a:r>
              <a:rPr lang="uk-UA" b="1" dirty="0">
                <a:solidFill>
                  <a:prstClr val="black"/>
                </a:solidFill>
                <a:latin typeface="Monotype Corsiva" pitchFamily="66" charset="0"/>
              </a:rPr>
              <a:t>Прагне з сонцем привітатись</a:t>
            </a:r>
          </a:p>
          <a:p>
            <a:pPr algn="just"/>
            <a:r>
              <a:rPr lang="uk-UA" b="1" dirty="0">
                <a:solidFill>
                  <a:prstClr val="black"/>
                </a:solidFill>
                <a:latin typeface="Monotype Corsiva" pitchFamily="66" charset="0"/>
              </a:rPr>
              <a:t>І з весною обійнятись.</a:t>
            </a:r>
          </a:p>
          <a:p>
            <a:pPr algn="just"/>
            <a:r>
              <a:rPr lang="uk-UA" b="1" dirty="0">
                <a:solidFill>
                  <a:prstClr val="black"/>
                </a:solidFill>
                <a:latin typeface="Monotype Corsiva" pitchFamily="66" charset="0"/>
              </a:rPr>
              <a:t>Не зривайте первоцвіти,</a:t>
            </a:r>
          </a:p>
          <a:p>
            <a:pPr algn="just"/>
            <a:r>
              <a:rPr lang="uk-UA" b="1" dirty="0">
                <a:solidFill>
                  <a:prstClr val="black"/>
                </a:solidFill>
                <a:latin typeface="Monotype Corsiva" pitchFamily="66" charset="0"/>
              </a:rPr>
              <a:t>Помилуйтеся на квіти.</a:t>
            </a:r>
          </a:p>
          <a:p>
            <a:pPr algn="just"/>
            <a:r>
              <a:rPr lang="uk-UA" b="1" dirty="0">
                <a:solidFill>
                  <a:prstClr val="black"/>
                </a:solidFill>
                <a:latin typeface="Monotype Corsiva" pitchFamily="66" charset="0"/>
              </a:rPr>
              <a:t>Той, хто робить з них букети</a:t>
            </a:r>
          </a:p>
          <a:p>
            <a:pPr algn="just"/>
            <a:r>
              <a:rPr lang="uk-UA" b="1" dirty="0">
                <a:solidFill>
                  <a:prstClr val="black"/>
                </a:solidFill>
                <a:latin typeface="Monotype Corsiva" pitchFamily="66" charset="0"/>
              </a:rPr>
              <a:t>Знищує життя Планети.</a:t>
            </a:r>
          </a:p>
          <a:p>
            <a:pPr algn="just"/>
            <a:r>
              <a:rPr lang="uk-UA" b="1" dirty="0">
                <a:solidFill>
                  <a:prstClr val="black"/>
                </a:solidFill>
                <a:latin typeface="Monotype Corsiva" pitchFamily="66" charset="0"/>
              </a:rPr>
              <a:t>                            </a:t>
            </a:r>
            <a:r>
              <a:rPr lang="uk-UA" b="1" dirty="0" smtClean="0">
                <a:solidFill>
                  <a:prstClr val="black"/>
                </a:solidFill>
                <a:latin typeface="Monotype Corsiva" pitchFamily="66" charset="0"/>
              </a:rPr>
              <a:t>Наталія </a:t>
            </a:r>
            <a:r>
              <a:rPr lang="uk-UA" b="1" dirty="0" err="1">
                <a:solidFill>
                  <a:prstClr val="black"/>
                </a:solidFill>
                <a:latin typeface="Monotype Corsiva" pitchFamily="66" charset="0"/>
              </a:rPr>
              <a:t>Козленко</a:t>
            </a:r>
            <a:endParaRPr lang="uk-UA" b="1" dirty="0">
              <a:solidFill>
                <a:prstClr val="black"/>
              </a:solidFill>
              <a:latin typeface="Monotype Corsiva" pitchFamily="66" charset="0"/>
            </a:endParaRPr>
          </a:p>
          <a:p>
            <a:pPr algn="just"/>
            <a:endParaRPr lang="uk-UA" b="1" dirty="0">
              <a:solidFill>
                <a:prstClr val="black"/>
              </a:solidFill>
              <a:latin typeface="Monotype Corsiva" pitchFamily="66" charset="0"/>
            </a:endParaRPr>
          </a:p>
        </p:txBody>
      </p:sp>
      <p:pic>
        <p:nvPicPr>
          <p:cNvPr id="20" name="Рисунок 19" descr="798659ee3c78.png"/>
          <p:cNvPicPr>
            <a:picLocks noChangeAspect="1"/>
          </p:cNvPicPr>
          <p:nvPr/>
        </p:nvPicPr>
        <p:blipFill>
          <a:blip r:embed="rId3"/>
          <a:stretch>
            <a:fillRect/>
          </a:stretch>
        </p:blipFill>
        <p:spPr>
          <a:xfrm>
            <a:off x="0" y="0"/>
            <a:ext cx="2581275" cy="2600325"/>
          </a:xfrm>
          <a:prstGeom prst="rect">
            <a:avLst/>
          </a:prstGeom>
        </p:spPr>
      </p:pic>
    </p:spTree>
    <p:extLst>
      <p:ext uri="{BB962C8B-B14F-4D97-AF65-F5344CB8AC3E}">
        <p14:creationId xmlns:p14="http://schemas.microsoft.com/office/powerpoint/2010/main" val="70369894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14480" y="357166"/>
            <a:ext cx="6643734" cy="1015663"/>
          </a:xfrm>
          <a:prstGeom prst="rect">
            <a:avLst/>
          </a:prstGeom>
          <a:noFill/>
        </p:spPr>
        <p:txBody>
          <a:bodyPr wrap="square" rtlCol="0">
            <a:spAutoFit/>
          </a:bodyPr>
          <a:lstStyle/>
          <a:p>
            <a:r>
              <a:rPr lang="uk-UA" sz="2800" b="1" dirty="0">
                <a:ln w="10541" cmpd="sng">
                  <a:solidFill>
                    <a:srgbClr val="4F81BD">
                      <a:shade val="88000"/>
                      <a:satMod val="110000"/>
                    </a:srgbClr>
                  </a:solidFill>
                  <a:prstDash val="solid"/>
                </a:ln>
                <a:solidFill>
                  <a:srgbClr val="C0504D">
                    <a:lumMod val="75000"/>
                  </a:srgbClr>
                </a:solidFill>
                <a:latin typeface="Monotype Corsiva" pitchFamily="66" charset="0"/>
              </a:rPr>
              <a:t>Ефемероїд – слово  грецького походження  </a:t>
            </a:r>
          </a:p>
          <a:p>
            <a:r>
              <a:rPr lang="uk-UA" sz="2800" b="1" dirty="0">
                <a:ln w="10541" cmpd="sng">
                  <a:solidFill>
                    <a:srgbClr val="4F81BD">
                      <a:shade val="88000"/>
                      <a:satMod val="110000"/>
                    </a:srgbClr>
                  </a:solidFill>
                  <a:prstDash val="solid"/>
                </a:ln>
                <a:solidFill>
                  <a:srgbClr val="C0504D">
                    <a:lumMod val="75000"/>
                  </a:srgbClr>
                </a:solidFill>
                <a:latin typeface="Monotype Corsiva" pitchFamily="66" charset="0"/>
              </a:rPr>
              <a:t> і означає    “ </a:t>
            </a:r>
            <a:r>
              <a:rPr lang="uk-UA" sz="2800" b="1" dirty="0" err="1">
                <a:ln w="10541" cmpd="sng">
                  <a:solidFill>
                    <a:srgbClr val="4F81BD">
                      <a:shade val="88000"/>
                      <a:satMod val="110000"/>
                    </a:srgbClr>
                  </a:solidFill>
                  <a:prstDash val="solid"/>
                </a:ln>
                <a:solidFill>
                  <a:srgbClr val="C0504D">
                    <a:lumMod val="75000"/>
                  </a:srgbClr>
                </a:solidFill>
                <a:latin typeface="Monotype Corsiva" pitchFamily="66" charset="0"/>
              </a:rPr>
              <a:t>швидкоплинний”</a:t>
            </a:r>
            <a:r>
              <a:rPr lang="uk-UA" sz="2800" b="1" dirty="0">
                <a:ln w="10541" cmpd="sng">
                  <a:solidFill>
                    <a:srgbClr val="4F81BD">
                      <a:shade val="88000"/>
                      <a:satMod val="110000"/>
                    </a:srgbClr>
                  </a:solidFill>
                  <a:prstDash val="solid"/>
                </a:ln>
                <a:solidFill>
                  <a:srgbClr val="C0504D">
                    <a:lumMod val="75000"/>
                  </a:srgbClr>
                </a:solidFill>
                <a:latin typeface="Monotype Corsiva" pitchFamily="66" charset="0"/>
              </a:rPr>
              <a:t>, </a:t>
            </a:r>
            <a:r>
              <a:rPr lang="uk-UA" sz="2800" b="1" dirty="0" err="1">
                <a:ln w="10541" cmpd="sng">
                  <a:solidFill>
                    <a:srgbClr val="4F81BD">
                      <a:shade val="88000"/>
                      <a:satMod val="110000"/>
                    </a:srgbClr>
                  </a:solidFill>
                  <a:prstDash val="solid"/>
                </a:ln>
                <a:solidFill>
                  <a:srgbClr val="C0504D">
                    <a:lumMod val="75000"/>
                  </a:srgbClr>
                </a:solidFill>
                <a:latin typeface="Monotype Corsiva" pitchFamily="66" charset="0"/>
              </a:rPr>
              <a:t>“скороминучий</a:t>
            </a:r>
            <a:r>
              <a:rPr lang="uk-UA" sz="3200" b="1" dirty="0" err="1">
                <a:ln w="10541" cmpd="sng">
                  <a:solidFill>
                    <a:srgbClr val="4F81BD">
                      <a:shade val="88000"/>
                      <a:satMod val="110000"/>
                    </a:srgbClr>
                  </a:solidFill>
                  <a:prstDash val="solid"/>
                </a:ln>
                <a:solidFill>
                  <a:srgbClr val="C0504D">
                    <a:lumMod val="75000"/>
                  </a:srgbClr>
                </a:solidFill>
                <a:latin typeface="Monotype Corsiva" pitchFamily="66" charset="0"/>
              </a:rPr>
              <a:t>”</a:t>
            </a:r>
            <a:endParaRPr lang="ru-RU" sz="3200" b="1" dirty="0">
              <a:ln w="10541" cmpd="sng">
                <a:solidFill>
                  <a:srgbClr val="4F81BD">
                    <a:shade val="88000"/>
                    <a:satMod val="110000"/>
                  </a:srgbClr>
                </a:solidFill>
                <a:prstDash val="solid"/>
              </a:ln>
              <a:solidFill>
                <a:srgbClr val="C0504D">
                  <a:lumMod val="75000"/>
                </a:srgbClr>
              </a:solidFill>
              <a:latin typeface="Monotype Corsiva" pitchFamily="66" charset="0"/>
            </a:endParaRPr>
          </a:p>
        </p:txBody>
      </p:sp>
      <p:sp>
        <p:nvSpPr>
          <p:cNvPr id="9" name="Скругленный прямоугольник 8"/>
          <p:cNvSpPr/>
          <p:nvPr/>
        </p:nvSpPr>
        <p:spPr>
          <a:xfrm>
            <a:off x="3000364" y="3500438"/>
            <a:ext cx="3000396" cy="571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dirty="0">
                <a:ln w="18415" cmpd="sng">
                  <a:solidFill>
                    <a:srgbClr val="FFFFFF"/>
                  </a:solidFill>
                  <a:prstDash val="solid"/>
                </a:ln>
                <a:solidFill>
                  <a:srgbClr val="FFFFFF"/>
                </a:solidFill>
                <a:effectLst>
                  <a:outerShdw blurRad="63500" dir="3600000" algn="tl" rotWithShape="0">
                    <a:srgbClr val="000000">
                      <a:alpha val="70000"/>
                    </a:srgbClr>
                  </a:outerShdw>
                </a:effectLst>
              </a:rPr>
              <a:t>Ефемероїди</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Скругленный прямоугольник 9"/>
          <p:cNvSpPr/>
          <p:nvPr/>
        </p:nvSpPr>
        <p:spPr>
          <a:xfrm>
            <a:off x="428596" y="4000504"/>
            <a:ext cx="1857388" cy="214314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solidFill>
                <a:prstClr val="black"/>
              </a:solidFill>
            </a:endParaRPr>
          </a:p>
        </p:txBody>
      </p:sp>
      <p:sp>
        <p:nvSpPr>
          <p:cNvPr id="12" name="Скругленный прямоугольник 11"/>
          <p:cNvSpPr/>
          <p:nvPr/>
        </p:nvSpPr>
        <p:spPr>
          <a:xfrm rot="5400000">
            <a:off x="964381" y="964389"/>
            <a:ext cx="1071570" cy="214314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solidFill>
                <a:prstClr val="black"/>
              </a:solidFill>
            </a:endParaRPr>
          </a:p>
        </p:txBody>
      </p:sp>
      <p:sp>
        <p:nvSpPr>
          <p:cNvPr id="13" name="Скругленный прямоугольник 12"/>
          <p:cNvSpPr/>
          <p:nvPr/>
        </p:nvSpPr>
        <p:spPr>
          <a:xfrm rot="5400000">
            <a:off x="3893339" y="4679165"/>
            <a:ext cx="1357322" cy="214314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solidFill>
                <a:prstClr val="black"/>
              </a:solidFill>
            </a:endParaRPr>
          </a:p>
        </p:txBody>
      </p:sp>
      <p:sp>
        <p:nvSpPr>
          <p:cNvPr id="14" name="Скругленный прямоугольник 13"/>
          <p:cNvSpPr/>
          <p:nvPr/>
        </p:nvSpPr>
        <p:spPr>
          <a:xfrm>
            <a:off x="6786578" y="3357562"/>
            <a:ext cx="1857388" cy="21431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solidFill>
                <a:prstClr val="black"/>
              </a:solidFill>
            </a:endParaRPr>
          </a:p>
        </p:txBody>
      </p:sp>
      <p:sp>
        <p:nvSpPr>
          <p:cNvPr id="15" name="Скругленный прямоугольник 14"/>
          <p:cNvSpPr/>
          <p:nvPr/>
        </p:nvSpPr>
        <p:spPr>
          <a:xfrm rot="16200000">
            <a:off x="7036611" y="964389"/>
            <a:ext cx="1071570" cy="214314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solidFill>
                <a:prstClr val="black"/>
              </a:solidFill>
            </a:endParaRPr>
          </a:p>
        </p:txBody>
      </p:sp>
      <p:pic>
        <p:nvPicPr>
          <p:cNvPr id="16" name="Рисунок 15" descr="вввса.jpg"/>
          <p:cNvPicPr>
            <a:picLocks noChangeAspect="1"/>
          </p:cNvPicPr>
          <p:nvPr/>
        </p:nvPicPr>
        <p:blipFill>
          <a:blip r:embed="rId2" cstate="print"/>
          <a:stretch>
            <a:fillRect/>
          </a:stretch>
        </p:blipFill>
        <p:spPr>
          <a:xfrm>
            <a:off x="3357554" y="1500174"/>
            <a:ext cx="2381267" cy="1785950"/>
          </a:xfrm>
          <a:prstGeom prst="roundRect">
            <a:avLst>
              <a:gd name="adj" fmla="val 16667"/>
            </a:avLst>
          </a:prstGeom>
          <a:ln w="57150">
            <a:solidFill>
              <a:schemeClr val="accent6">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p:cNvSpPr txBox="1"/>
          <p:nvPr/>
        </p:nvSpPr>
        <p:spPr>
          <a:xfrm>
            <a:off x="571472" y="1714488"/>
            <a:ext cx="1785950" cy="584775"/>
          </a:xfrm>
          <a:prstGeom prst="rect">
            <a:avLst/>
          </a:prstGeom>
          <a:noFill/>
        </p:spPr>
        <p:txBody>
          <a:bodyPr wrap="square" rtlCol="0">
            <a:spAutoFit/>
          </a:bodyPr>
          <a:lstStyle/>
          <a:p>
            <a:pPr algn="ctr"/>
            <a:r>
              <a:rPr lang="uk-UA" sz="1600" b="1" dirty="0">
                <a:solidFill>
                  <a:prstClr val="black"/>
                </a:solidFill>
              </a:rPr>
              <a:t>Швидко зацвітають</a:t>
            </a:r>
            <a:endParaRPr lang="ru-RU" sz="1600" b="1" dirty="0">
              <a:solidFill>
                <a:prstClr val="black"/>
              </a:solidFill>
            </a:endParaRPr>
          </a:p>
        </p:txBody>
      </p:sp>
      <p:sp>
        <p:nvSpPr>
          <p:cNvPr id="18" name="TextBox 17"/>
          <p:cNvSpPr txBox="1"/>
          <p:nvPr/>
        </p:nvSpPr>
        <p:spPr>
          <a:xfrm>
            <a:off x="6643702" y="1643050"/>
            <a:ext cx="1928826" cy="584775"/>
          </a:xfrm>
          <a:prstGeom prst="rect">
            <a:avLst/>
          </a:prstGeom>
          <a:noFill/>
        </p:spPr>
        <p:txBody>
          <a:bodyPr wrap="square" rtlCol="0">
            <a:spAutoFit/>
          </a:bodyPr>
          <a:lstStyle/>
          <a:p>
            <a:pPr algn="ctr"/>
            <a:r>
              <a:rPr lang="uk-UA" sz="1600" b="1" dirty="0">
                <a:solidFill>
                  <a:prstClr val="black"/>
                </a:solidFill>
              </a:rPr>
              <a:t>Прагнуть потішити своєю красою</a:t>
            </a:r>
            <a:endParaRPr lang="ru-RU" sz="1600" b="1" dirty="0">
              <a:solidFill>
                <a:prstClr val="black"/>
              </a:solidFill>
            </a:endParaRPr>
          </a:p>
        </p:txBody>
      </p:sp>
      <p:sp>
        <p:nvSpPr>
          <p:cNvPr id="19" name="TextBox 18"/>
          <p:cNvSpPr txBox="1"/>
          <p:nvPr/>
        </p:nvSpPr>
        <p:spPr>
          <a:xfrm>
            <a:off x="500034" y="4143380"/>
            <a:ext cx="1714512" cy="1815882"/>
          </a:xfrm>
          <a:prstGeom prst="rect">
            <a:avLst/>
          </a:prstGeom>
          <a:noFill/>
        </p:spPr>
        <p:txBody>
          <a:bodyPr wrap="square" rtlCol="0">
            <a:spAutoFit/>
          </a:bodyPr>
          <a:lstStyle/>
          <a:p>
            <a:pPr algn="ctr"/>
            <a:r>
              <a:rPr lang="uk-UA" sz="1600" b="1" dirty="0">
                <a:solidFill>
                  <a:prstClr val="black"/>
                </a:solidFill>
              </a:rPr>
              <a:t>Готуються до весни з осені, накопичуючи в своїх цибулинах запаси поживних речовин</a:t>
            </a:r>
            <a:endParaRPr lang="ru-RU" sz="1600" b="1" dirty="0">
              <a:solidFill>
                <a:prstClr val="black"/>
              </a:solidFill>
            </a:endParaRPr>
          </a:p>
        </p:txBody>
      </p:sp>
      <p:sp>
        <p:nvSpPr>
          <p:cNvPr id="20" name="TextBox 19"/>
          <p:cNvSpPr txBox="1"/>
          <p:nvPr/>
        </p:nvSpPr>
        <p:spPr>
          <a:xfrm>
            <a:off x="3571868" y="5429264"/>
            <a:ext cx="1928826" cy="584775"/>
          </a:xfrm>
          <a:prstGeom prst="rect">
            <a:avLst/>
          </a:prstGeom>
          <a:noFill/>
        </p:spPr>
        <p:txBody>
          <a:bodyPr wrap="square" rtlCol="0">
            <a:spAutoFit/>
          </a:bodyPr>
          <a:lstStyle/>
          <a:p>
            <a:pPr algn="ctr"/>
            <a:r>
              <a:rPr lang="uk-UA" sz="1600" b="1" dirty="0">
                <a:solidFill>
                  <a:prstClr val="black"/>
                </a:solidFill>
              </a:rPr>
              <a:t>Не страшні ні сніг, ні  морози</a:t>
            </a:r>
            <a:endParaRPr lang="ru-RU" sz="1600" b="1" dirty="0">
              <a:solidFill>
                <a:prstClr val="black"/>
              </a:solidFill>
            </a:endParaRPr>
          </a:p>
        </p:txBody>
      </p:sp>
      <p:sp>
        <p:nvSpPr>
          <p:cNvPr id="21" name="TextBox 20"/>
          <p:cNvSpPr txBox="1"/>
          <p:nvPr/>
        </p:nvSpPr>
        <p:spPr>
          <a:xfrm>
            <a:off x="6929454" y="4071942"/>
            <a:ext cx="1571636" cy="830997"/>
          </a:xfrm>
          <a:prstGeom prst="rect">
            <a:avLst/>
          </a:prstGeom>
          <a:noFill/>
        </p:spPr>
        <p:txBody>
          <a:bodyPr wrap="square" rtlCol="0">
            <a:spAutoFit/>
          </a:bodyPr>
          <a:lstStyle/>
          <a:p>
            <a:pPr algn="ctr"/>
            <a:r>
              <a:rPr lang="uk-UA" sz="1600" b="1" dirty="0">
                <a:solidFill>
                  <a:prstClr val="black"/>
                </a:solidFill>
              </a:rPr>
              <a:t>Найстрашніший ворог - людина</a:t>
            </a:r>
            <a:endParaRPr lang="ru-RU" sz="1600" b="1" dirty="0">
              <a:solidFill>
                <a:prstClr val="black"/>
              </a:solidFill>
            </a:endParaRPr>
          </a:p>
        </p:txBody>
      </p:sp>
      <p:sp>
        <p:nvSpPr>
          <p:cNvPr id="22" name="Стрелка вверх 21"/>
          <p:cNvSpPr/>
          <p:nvPr/>
        </p:nvSpPr>
        <p:spPr>
          <a:xfrm rot="2826597">
            <a:off x="6288662" y="2824351"/>
            <a:ext cx="447109" cy="7858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 name="Стрелка вверх 22"/>
          <p:cNvSpPr/>
          <p:nvPr/>
        </p:nvSpPr>
        <p:spPr>
          <a:xfrm rot="19180062">
            <a:off x="2415708" y="2765915"/>
            <a:ext cx="447109" cy="7858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 name="Стрелка вверх 23"/>
          <p:cNvSpPr/>
          <p:nvPr/>
        </p:nvSpPr>
        <p:spPr>
          <a:xfrm rot="6872661">
            <a:off x="6084599" y="4117038"/>
            <a:ext cx="447109" cy="78581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5" name="Стрелка вверх 24"/>
          <p:cNvSpPr/>
          <p:nvPr/>
        </p:nvSpPr>
        <p:spPr>
          <a:xfrm rot="10800000">
            <a:off x="4571999" y="4214818"/>
            <a:ext cx="375671" cy="6097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 name="Стрелка вверх 25"/>
          <p:cNvSpPr/>
          <p:nvPr/>
        </p:nvSpPr>
        <p:spPr>
          <a:xfrm rot="14241367">
            <a:off x="2536903" y="4108268"/>
            <a:ext cx="447109" cy="6596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174065125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264549cb7f64.png"/>
          <p:cNvPicPr>
            <a:picLocks noChangeAspect="1"/>
          </p:cNvPicPr>
          <p:nvPr/>
        </p:nvPicPr>
        <p:blipFill>
          <a:blip r:embed="rId2"/>
          <a:stretch>
            <a:fillRect/>
          </a:stretch>
        </p:blipFill>
        <p:spPr>
          <a:xfrm>
            <a:off x="0" y="0"/>
            <a:ext cx="2265106" cy="1857388"/>
          </a:xfrm>
          <a:prstGeom prst="rect">
            <a:avLst/>
          </a:prstGeom>
        </p:spPr>
      </p:pic>
      <p:pic>
        <p:nvPicPr>
          <p:cNvPr id="8" name="Рисунок 7" descr="4cefaf9734de.png"/>
          <p:cNvPicPr>
            <a:picLocks noChangeAspect="1"/>
          </p:cNvPicPr>
          <p:nvPr/>
        </p:nvPicPr>
        <p:blipFill>
          <a:blip r:embed="rId3"/>
          <a:stretch>
            <a:fillRect/>
          </a:stretch>
        </p:blipFill>
        <p:spPr>
          <a:xfrm>
            <a:off x="6429388" y="5748631"/>
            <a:ext cx="1097354" cy="1109369"/>
          </a:xfrm>
          <a:prstGeom prst="rect">
            <a:avLst/>
          </a:prstGeom>
        </p:spPr>
      </p:pic>
      <p:pic>
        <p:nvPicPr>
          <p:cNvPr id="9" name="Рисунок 8" descr="4cefaf9734de.png"/>
          <p:cNvPicPr>
            <a:picLocks noChangeAspect="1"/>
          </p:cNvPicPr>
          <p:nvPr/>
        </p:nvPicPr>
        <p:blipFill>
          <a:blip r:embed="rId3"/>
          <a:stretch>
            <a:fillRect/>
          </a:stretch>
        </p:blipFill>
        <p:spPr>
          <a:xfrm>
            <a:off x="7143768" y="571480"/>
            <a:ext cx="1097354" cy="1109369"/>
          </a:xfrm>
          <a:prstGeom prst="rect">
            <a:avLst/>
          </a:prstGeom>
        </p:spPr>
      </p:pic>
      <p:sp>
        <p:nvSpPr>
          <p:cNvPr id="10" name="TextBox 9"/>
          <p:cNvSpPr txBox="1"/>
          <p:nvPr/>
        </p:nvSpPr>
        <p:spPr>
          <a:xfrm>
            <a:off x="500034" y="571480"/>
            <a:ext cx="8286808" cy="5909310"/>
          </a:xfrm>
          <a:prstGeom prst="rect">
            <a:avLst/>
          </a:prstGeom>
          <a:noFill/>
        </p:spPr>
        <p:txBody>
          <a:bodyPr wrap="square" rtlCol="0">
            <a:spAutoFit/>
          </a:bodyPr>
          <a:lstStyle/>
          <a:p>
            <a:pPr algn="ctr"/>
            <a:r>
              <a:rPr lang="uk-UA"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Причини </a:t>
            </a:r>
          </a:p>
          <a:p>
            <a:pPr algn="ctr"/>
            <a:r>
              <a:rPr lang="uk-UA"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раннього цвітіння первоцвітів</a:t>
            </a:r>
          </a:p>
          <a:p>
            <a:pPr algn="just"/>
            <a:endParaRPr lang="uk-UA" sz="2400" dirty="0">
              <a:solidFill>
                <a:prstClr val="black"/>
              </a:solidFill>
            </a:endParaRPr>
          </a:p>
          <a:p>
            <a:pPr algn="just">
              <a:buFont typeface="Wingdings" pitchFamily="2" charset="2"/>
              <a:buChar char="Ø"/>
            </a:pPr>
            <a:r>
              <a:rPr lang="uk-UA" sz="2400" b="1" dirty="0">
                <a:solidFill>
                  <a:prstClr val="black"/>
                </a:solidFill>
              </a:rPr>
              <a:t>Дерева і кущі ще не одяглися ранньою весною в свої наряди і ніщо не заважає світлу і теплу проникати в землю, будити первоцвіти.</a:t>
            </a:r>
          </a:p>
          <a:p>
            <a:pPr algn="just"/>
            <a:endParaRPr lang="uk-UA" sz="2400" b="1" dirty="0">
              <a:solidFill>
                <a:prstClr val="black"/>
              </a:solidFill>
            </a:endParaRPr>
          </a:p>
          <a:p>
            <a:pPr algn="just">
              <a:buFont typeface="Wingdings" pitchFamily="2" charset="2"/>
              <a:buChar char="Ø"/>
            </a:pPr>
            <a:r>
              <a:rPr lang="uk-UA" sz="2400" b="1" dirty="0">
                <a:solidFill>
                  <a:prstClr val="black"/>
                </a:solidFill>
              </a:rPr>
              <a:t>В прозорому повітрі проходить краще запилення, ніщо не заважає вітру переносити пилок із чоловічих квіток.</a:t>
            </a:r>
          </a:p>
          <a:p>
            <a:pPr algn="just"/>
            <a:endParaRPr lang="uk-UA" sz="2400" b="1" dirty="0">
              <a:solidFill>
                <a:prstClr val="black"/>
              </a:solidFill>
            </a:endParaRPr>
          </a:p>
          <a:p>
            <a:pPr algn="just">
              <a:buFont typeface="Wingdings" pitchFamily="2" charset="2"/>
              <a:buChar char="Ø"/>
            </a:pPr>
            <a:r>
              <a:rPr lang="uk-UA" sz="2400" b="1" dirty="0">
                <a:solidFill>
                  <a:prstClr val="black"/>
                </a:solidFill>
              </a:rPr>
              <a:t>Можливість привернути увагу своїм яскравим забарвленням перших комах для запилення.</a:t>
            </a:r>
          </a:p>
          <a:p>
            <a:pPr algn="just"/>
            <a:endParaRPr lang="uk-UA" sz="2400" b="1" dirty="0">
              <a:solidFill>
                <a:prstClr val="black"/>
              </a:solidFill>
            </a:endParaRPr>
          </a:p>
          <a:p>
            <a:pPr algn="just">
              <a:buFont typeface="Wingdings" pitchFamily="2" charset="2"/>
              <a:buChar char="Ø"/>
            </a:pPr>
            <a:r>
              <a:rPr lang="uk-UA" sz="2400" b="1" dirty="0">
                <a:solidFill>
                  <a:prstClr val="black"/>
                </a:solidFill>
              </a:rPr>
              <a:t>Наявність великої кількості вологи пісня танення снігу, яка так необхідна для розвитку.</a:t>
            </a:r>
          </a:p>
          <a:p>
            <a:pPr algn="just">
              <a:buFont typeface="Wingdings" pitchFamily="2" charset="2"/>
              <a:buChar char="Ø"/>
            </a:pPr>
            <a:endParaRPr lang="ru-RU" b="1" dirty="0">
              <a:solidFill>
                <a:prstClr val="black"/>
              </a:solidFill>
            </a:endParaRPr>
          </a:p>
        </p:txBody>
      </p:sp>
    </p:spTree>
    <p:extLst>
      <p:ext uri="{BB962C8B-B14F-4D97-AF65-F5344CB8AC3E}">
        <p14:creationId xmlns:p14="http://schemas.microsoft.com/office/powerpoint/2010/main" val="26776142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9"/>
          <p:cNvSpPr/>
          <p:nvPr/>
        </p:nvSpPr>
        <p:spPr>
          <a:xfrm>
            <a:off x="2071670" y="1071546"/>
            <a:ext cx="5286412" cy="9286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solidFill>
                <a:prstClr val="black"/>
              </a:solidFill>
            </a:endParaRPr>
          </a:p>
        </p:txBody>
      </p:sp>
      <p:sp>
        <p:nvSpPr>
          <p:cNvPr id="11" name="TextBox 10"/>
          <p:cNvSpPr txBox="1"/>
          <p:nvPr/>
        </p:nvSpPr>
        <p:spPr>
          <a:xfrm>
            <a:off x="2285984" y="1285860"/>
            <a:ext cx="4714908" cy="646331"/>
          </a:xfrm>
          <a:prstGeom prst="rect">
            <a:avLst/>
          </a:prstGeom>
          <a:noFill/>
        </p:spPr>
        <p:txBody>
          <a:bodyPr wrap="square" rtlCol="0">
            <a:spAutoFit/>
          </a:bodyPr>
          <a:lstStyle/>
          <a:p>
            <a:r>
              <a:rPr lang="uk-UA" sz="36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Значення первоцвітів</a:t>
            </a:r>
            <a:endParaRPr lang="ru-RU" sz="36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12" name="Скругленный прямоугольник 11"/>
          <p:cNvSpPr/>
          <p:nvPr/>
        </p:nvSpPr>
        <p:spPr>
          <a:xfrm>
            <a:off x="1000100" y="2643182"/>
            <a:ext cx="2500330" cy="221457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solidFill>
                <a:prstClr val="black"/>
              </a:solidFill>
            </a:endParaRPr>
          </a:p>
        </p:txBody>
      </p:sp>
      <p:sp>
        <p:nvSpPr>
          <p:cNvPr id="13" name="Скругленный прямоугольник 12"/>
          <p:cNvSpPr/>
          <p:nvPr/>
        </p:nvSpPr>
        <p:spPr>
          <a:xfrm>
            <a:off x="3000364" y="4214818"/>
            <a:ext cx="2500330" cy="221457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solidFill>
                <a:prstClr val="black"/>
              </a:solidFill>
            </a:endParaRPr>
          </a:p>
        </p:txBody>
      </p:sp>
      <p:sp>
        <p:nvSpPr>
          <p:cNvPr id="14" name="Скругленный прямоугольник 13"/>
          <p:cNvSpPr/>
          <p:nvPr/>
        </p:nvSpPr>
        <p:spPr>
          <a:xfrm>
            <a:off x="5214942" y="2714620"/>
            <a:ext cx="2500330" cy="221457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solidFill>
                <a:prstClr val="black"/>
              </a:solidFill>
            </a:endParaRPr>
          </a:p>
        </p:txBody>
      </p:sp>
      <p:sp>
        <p:nvSpPr>
          <p:cNvPr id="15" name="TextBox 14"/>
          <p:cNvSpPr txBox="1"/>
          <p:nvPr/>
        </p:nvSpPr>
        <p:spPr>
          <a:xfrm>
            <a:off x="1142976" y="2714620"/>
            <a:ext cx="2143140" cy="2031325"/>
          </a:xfrm>
          <a:prstGeom prst="rect">
            <a:avLst/>
          </a:prstGeom>
          <a:noFill/>
        </p:spPr>
        <p:txBody>
          <a:bodyPr wrap="square" rtlCol="0">
            <a:spAutoFit/>
          </a:bodyPr>
          <a:lstStyle/>
          <a:p>
            <a:pPr algn="ctr"/>
            <a:r>
              <a:rPr lang="uk-UA" b="1" dirty="0">
                <a:solidFill>
                  <a:prstClr val="black"/>
                </a:solidFill>
              </a:rPr>
              <a:t>Ласують нектаром квітів бджоли, джмелі, метелики. Вони годують насінням і пилком тварин і інших комах.</a:t>
            </a:r>
            <a:endParaRPr lang="ru-RU" b="1" dirty="0">
              <a:solidFill>
                <a:prstClr val="black"/>
              </a:solidFill>
            </a:endParaRPr>
          </a:p>
        </p:txBody>
      </p:sp>
      <p:sp>
        <p:nvSpPr>
          <p:cNvPr id="16" name="TextBox 15"/>
          <p:cNvSpPr txBox="1"/>
          <p:nvPr/>
        </p:nvSpPr>
        <p:spPr>
          <a:xfrm>
            <a:off x="3143240" y="4500570"/>
            <a:ext cx="2143140" cy="1477328"/>
          </a:xfrm>
          <a:prstGeom prst="rect">
            <a:avLst/>
          </a:prstGeom>
          <a:noFill/>
        </p:spPr>
        <p:txBody>
          <a:bodyPr wrap="square" rtlCol="0">
            <a:spAutoFit/>
          </a:bodyPr>
          <a:lstStyle/>
          <a:p>
            <a:pPr algn="ctr"/>
            <a:r>
              <a:rPr lang="uk-UA" b="1" dirty="0">
                <a:solidFill>
                  <a:prstClr val="black"/>
                </a:solidFill>
              </a:rPr>
              <a:t>Впливають на позитивний емоційний стан людей, спонукають їх до творчості</a:t>
            </a:r>
            <a:endParaRPr lang="ru-RU" b="1" dirty="0">
              <a:solidFill>
                <a:prstClr val="black"/>
              </a:solidFill>
            </a:endParaRPr>
          </a:p>
        </p:txBody>
      </p:sp>
      <p:sp>
        <p:nvSpPr>
          <p:cNvPr id="17" name="TextBox 16"/>
          <p:cNvSpPr txBox="1"/>
          <p:nvPr/>
        </p:nvSpPr>
        <p:spPr>
          <a:xfrm>
            <a:off x="5357818" y="3214686"/>
            <a:ext cx="2214578" cy="1200329"/>
          </a:xfrm>
          <a:prstGeom prst="rect">
            <a:avLst/>
          </a:prstGeom>
          <a:noFill/>
        </p:spPr>
        <p:txBody>
          <a:bodyPr wrap="square" rtlCol="0">
            <a:spAutoFit/>
          </a:bodyPr>
          <a:lstStyle/>
          <a:p>
            <a:pPr algn="ctr"/>
            <a:r>
              <a:rPr lang="uk-UA" b="1" dirty="0">
                <a:solidFill>
                  <a:prstClr val="black"/>
                </a:solidFill>
              </a:rPr>
              <a:t>Лікують тварин і людей своїми цілющими якостями</a:t>
            </a:r>
            <a:endParaRPr lang="ru-RU" b="1" dirty="0">
              <a:solidFill>
                <a:prstClr val="black"/>
              </a:solidFill>
            </a:endParaRPr>
          </a:p>
        </p:txBody>
      </p:sp>
      <p:sp>
        <p:nvSpPr>
          <p:cNvPr id="20" name="Стрелка вниз 19"/>
          <p:cNvSpPr/>
          <p:nvPr/>
        </p:nvSpPr>
        <p:spPr>
          <a:xfrm>
            <a:off x="6000760" y="2143116"/>
            <a:ext cx="357190" cy="5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 name="Стрелка вниз 20"/>
          <p:cNvSpPr/>
          <p:nvPr/>
        </p:nvSpPr>
        <p:spPr>
          <a:xfrm>
            <a:off x="4071934" y="2500306"/>
            <a:ext cx="428628" cy="14287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 name="Стрелка вниз 21"/>
          <p:cNvSpPr/>
          <p:nvPr/>
        </p:nvSpPr>
        <p:spPr>
          <a:xfrm>
            <a:off x="2428860" y="2143116"/>
            <a:ext cx="357190"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23" name="Picture 3" descr="D:\клипарты\стрелки\znak35.png">
            <a:hlinkClick r:id="rId2" action="ppaction://hlinksldjump"/>
          </p:cNvPr>
          <p:cNvPicPr>
            <a:picLocks noChangeAspect="1" noChangeArrowheads="1"/>
          </p:cNvPicPr>
          <p:nvPr/>
        </p:nvPicPr>
        <p:blipFill>
          <a:blip r:embed="rId3"/>
          <a:srcRect/>
          <a:stretch>
            <a:fillRect/>
          </a:stretch>
        </p:blipFill>
        <p:spPr bwMode="auto">
          <a:xfrm rot="19862392">
            <a:off x="500034" y="5286388"/>
            <a:ext cx="2246312" cy="1214438"/>
          </a:xfrm>
          <a:prstGeom prst="rect">
            <a:avLst/>
          </a:prstGeom>
          <a:noFill/>
          <a:ln w="9525">
            <a:noFill/>
            <a:miter lim="800000"/>
            <a:headEnd/>
            <a:tailEnd/>
          </a:ln>
        </p:spPr>
      </p:pic>
    </p:spTree>
    <p:extLst>
      <p:ext uri="{BB962C8B-B14F-4D97-AF65-F5344CB8AC3E}">
        <p14:creationId xmlns:p14="http://schemas.microsoft.com/office/powerpoint/2010/main" val="106418798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35466" y="902405"/>
            <a:ext cx="4199467" cy="5114987"/>
          </a:xfrm>
          <a:prstGeom prst="rect">
            <a:avLst/>
          </a:prstGeom>
        </p:spPr>
      </p:pic>
      <p:sp>
        <p:nvSpPr>
          <p:cNvPr id="6" name="Прямоугольник 5"/>
          <p:cNvSpPr/>
          <p:nvPr/>
        </p:nvSpPr>
        <p:spPr>
          <a:xfrm>
            <a:off x="4334933" y="811086"/>
            <a:ext cx="5000978" cy="5693866"/>
          </a:xfrm>
          <a:prstGeom prst="rect">
            <a:avLst/>
          </a:prstGeom>
        </p:spPr>
        <p:txBody>
          <a:bodyPr wrap="square">
            <a:spAutoFit/>
          </a:bodyPr>
          <a:lstStyle/>
          <a:p>
            <a:pPr defTabSz="457200"/>
            <a:r>
              <a:rPr lang="uk-UA" sz="2400" dirty="0">
                <a:solidFill>
                  <a:prstClr val="white"/>
                </a:solidFill>
              </a:rPr>
              <a:t> </a:t>
            </a:r>
            <a:r>
              <a:rPr lang="uk-UA" sz="2800" dirty="0">
                <a:solidFill>
                  <a:prstClr val="white"/>
                </a:solidFill>
              </a:rPr>
              <a:t> Як тільки сходить сніг, по берегах річок і струмків, обривів, уздовж доріг скрізь у нас з'являються дрібні жовтувато-золотистого кольору квіти мати і мачухи.</a:t>
            </a:r>
            <a:br>
              <a:rPr lang="uk-UA" sz="2800" dirty="0">
                <a:solidFill>
                  <a:prstClr val="white"/>
                </a:solidFill>
              </a:rPr>
            </a:br>
            <a:r>
              <a:rPr lang="uk-UA" sz="2800" dirty="0">
                <a:solidFill>
                  <a:prstClr val="white"/>
                </a:solidFill>
              </a:rPr>
              <a:t>   Це багаторічна трава, цвіте ранньою весною, до того, як розпуститься листя.</a:t>
            </a:r>
            <a:br>
              <a:rPr lang="uk-UA" sz="2800" dirty="0">
                <a:solidFill>
                  <a:prstClr val="white"/>
                </a:solidFill>
              </a:rPr>
            </a:br>
            <a:r>
              <a:rPr lang="uk-UA" sz="2800" dirty="0">
                <a:solidFill>
                  <a:prstClr val="white"/>
                </a:solidFill>
              </a:rPr>
              <a:t>   Квітки і листя мати й мачухи здавна використовувалися </a:t>
            </a:r>
            <a:r>
              <a:rPr lang="uk-UA" sz="2800" dirty="0" smtClean="0">
                <a:solidFill>
                  <a:prstClr val="white"/>
                </a:solidFill>
              </a:rPr>
              <a:t>лікарями для </a:t>
            </a:r>
            <a:r>
              <a:rPr lang="uk-UA" sz="2800" dirty="0">
                <a:solidFill>
                  <a:prstClr val="white"/>
                </a:solidFill>
              </a:rPr>
              <a:t>лікування найрізноманітніших хвороб.</a:t>
            </a:r>
          </a:p>
        </p:txBody>
      </p:sp>
      <p:sp>
        <p:nvSpPr>
          <p:cNvPr id="7" name="Прямоугольник 6"/>
          <p:cNvSpPr/>
          <p:nvPr/>
        </p:nvSpPr>
        <p:spPr>
          <a:xfrm>
            <a:off x="3038204" y="0"/>
            <a:ext cx="3611053" cy="715581"/>
          </a:xfrm>
          <a:prstGeom prst="rect">
            <a:avLst/>
          </a:prstGeom>
        </p:spPr>
        <p:txBody>
          <a:bodyPr wrap="none">
            <a:spAutoFit/>
          </a:bodyPr>
          <a:lstStyle/>
          <a:p>
            <a:pPr defTabSz="457200"/>
            <a:r>
              <a:rPr lang="uk-UA" sz="4050" b="1" i="1" dirty="0">
                <a:solidFill>
                  <a:srgbClr val="CCFF66"/>
                </a:solidFill>
              </a:rPr>
              <a:t>Мати і мачуха</a:t>
            </a:r>
          </a:p>
        </p:txBody>
      </p:sp>
    </p:spTree>
    <p:extLst>
      <p:ext uri="{BB962C8B-B14F-4D97-AF65-F5344CB8AC3E}">
        <p14:creationId xmlns:p14="http://schemas.microsoft.com/office/powerpoint/2010/main" val="10508405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66" y="902405"/>
            <a:ext cx="4199467" cy="5143500"/>
          </a:xfrm>
          <a:prstGeom prst="rect">
            <a:avLst/>
          </a:prstGeom>
        </p:spPr>
      </p:pic>
      <p:sp>
        <p:nvSpPr>
          <p:cNvPr id="5" name="Прямоугольник 4"/>
          <p:cNvSpPr/>
          <p:nvPr/>
        </p:nvSpPr>
        <p:spPr>
          <a:xfrm>
            <a:off x="3662700" y="-39659"/>
            <a:ext cx="2779928" cy="715581"/>
          </a:xfrm>
          <a:prstGeom prst="rect">
            <a:avLst/>
          </a:prstGeom>
        </p:spPr>
        <p:txBody>
          <a:bodyPr wrap="none">
            <a:spAutoFit/>
          </a:bodyPr>
          <a:lstStyle/>
          <a:p>
            <a:pPr defTabSz="457200"/>
            <a:r>
              <a:rPr lang="uk-UA" sz="4050" b="1" i="1" dirty="0" err="1">
                <a:solidFill>
                  <a:srgbClr val="CCFF66"/>
                </a:solidFill>
              </a:rPr>
              <a:t>Підсніжник</a:t>
            </a:r>
            <a:endParaRPr lang="uk-UA" sz="4050" b="1" i="1" dirty="0">
              <a:solidFill>
                <a:srgbClr val="CCFF66"/>
              </a:solidFill>
            </a:endParaRPr>
          </a:p>
        </p:txBody>
      </p:sp>
      <p:sp>
        <p:nvSpPr>
          <p:cNvPr id="6" name="Прямоугольник 5"/>
          <p:cNvSpPr/>
          <p:nvPr/>
        </p:nvSpPr>
        <p:spPr>
          <a:xfrm>
            <a:off x="4334933" y="675922"/>
            <a:ext cx="5000978" cy="6124754"/>
          </a:xfrm>
          <a:prstGeom prst="rect">
            <a:avLst/>
          </a:prstGeom>
        </p:spPr>
        <p:txBody>
          <a:bodyPr wrap="square">
            <a:spAutoFit/>
          </a:bodyPr>
          <a:lstStyle/>
          <a:p>
            <a:pPr defTabSz="457200"/>
            <a:r>
              <a:rPr lang="uk-UA" sz="2000" dirty="0">
                <a:solidFill>
                  <a:prstClr val="white"/>
                </a:solidFill>
              </a:rPr>
              <a:t>  </a:t>
            </a:r>
            <a:r>
              <a:rPr lang="uk-UA" sz="2800" dirty="0" err="1">
                <a:solidFill>
                  <a:prstClr val="white"/>
                </a:solidFill>
              </a:rPr>
              <a:t>Підсніжник</a:t>
            </a:r>
            <a:r>
              <a:rPr lang="uk-UA" sz="2800" dirty="0">
                <a:solidFill>
                  <a:prstClr val="white"/>
                </a:solidFill>
              </a:rPr>
              <a:t> - це квітка весни.</a:t>
            </a:r>
          </a:p>
          <a:p>
            <a:pPr defTabSz="457200"/>
            <a:r>
              <a:rPr lang="uk-UA" sz="2800" dirty="0">
                <a:solidFill>
                  <a:prstClr val="white"/>
                </a:solidFill>
              </a:rPr>
              <a:t>  Ще навкруги лежить сніг, а він вже пробиває собі дорогу до сонця. Спершу </a:t>
            </a:r>
          </a:p>
          <a:p>
            <a:pPr defTabSz="457200"/>
            <a:r>
              <a:rPr lang="uk-UA" sz="2800" dirty="0">
                <a:solidFill>
                  <a:prstClr val="white"/>
                </a:solidFill>
              </a:rPr>
              <a:t>з-під трави видніються невеликі зелені листочки. Згодом появляються білі голівки на  тендітному стебельці. Квітка має три ніжних пелюстки. Ростуть ці чудові квіти густими білими острівцями.    </a:t>
            </a:r>
            <a:br>
              <a:rPr lang="uk-UA" sz="2800" dirty="0">
                <a:solidFill>
                  <a:prstClr val="white"/>
                </a:solidFill>
              </a:rPr>
            </a:br>
            <a:r>
              <a:rPr lang="uk-UA" sz="2800" dirty="0">
                <a:solidFill>
                  <a:prstClr val="white"/>
                </a:solidFill>
              </a:rPr>
              <a:t>  </a:t>
            </a:r>
            <a:r>
              <a:rPr lang="uk-UA" sz="2800" dirty="0" err="1">
                <a:solidFill>
                  <a:prstClr val="white"/>
                </a:solidFill>
              </a:rPr>
              <a:t>Підсніжник</a:t>
            </a:r>
            <a:r>
              <a:rPr lang="uk-UA" sz="2800" dirty="0">
                <a:solidFill>
                  <a:prstClr val="white"/>
                </a:solidFill>
              </a:rPr>
              <a:t> занесений до Червоної книги України.</a:t>
            </a:r>
            <a:endParaRPr lang="uk-UA" sz="1600" dirty="0">
              <a:solidFill>
                <a:prstClr val="white"/>
              </a:solidFill>
            </a:endParaRPr>
          </a:p>
        </p:txBody>
      </p:sp>
    </p:spTree>
    <p:extLst>
      <p:ext uri="{BB962C8B-B14F-4D97-AF65-F5344CB8AC3E}">
        <p14:creationId xmlns:p14="http://schemas.microsoft.com/office/powerpoint/2010/main" val="407567353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6B727"/>
        </a:solidFill>
        <a:effectLst/>
      </p:bgPr>
    </p:bg>
    <p:spTree>
      <p:nvGrpSpPr>
        <p:cNvPr id="1" name=""/>
        <p:cNvGrpSpPr/>
        <p:nvPr/>
      </p:nvGrpSpPr>
      <p:grpSpPr>
        <a:xfrm>
          <a:off x="0" y="0"/>
          <a:ext cx="0" cy="0"/>
          <a:chOff x="0" y="0"/>
          <a:chExt cx="0" cy="0"/>
        </a:xfrm>
      </p:grpSpPr>
      <p:sp>
        <p:nvSpPr>
          <p:cNvPr id="5" name="Прямоугольник 4"/>
          <p:cNvSpPr/>
          <p:nvPr/>
        </p:nvSpPr>
        <p:spPr>
          <a:xfrm>
            <a:off x="3549232" y="-140247"/>
            <a:ext cx="2190793" cy="1338828"/>
          </a:xfrm>
          <a:prstGeom prst="rect">
            <a:avLst/>
          </a:prstGeom>
        </p:spPr>
        <p:txBody>
          <a:bodyPr wrap="none">
            <a:spAutoFit/>
          </a:bodyPr>
          <a:lstStyle/>
          <a:p>
            <a:pPr defTabSz="457200"/>
            <a:r>
              <a:rPr lang="uk-UA" sz="4050" b="1" i="1" dirty="0">
                <a:solidFill>
                  <a:srgbClr val="CCFF66"/>
                </a:solidFill>
              </a:rPr>
              <a:t>Проліска</a:t>
            </a:r>
          </a:p>
          <a:p>
            <a:pPr defTabSz="457200"/>
            <a:endParaRPr lang="uk-UA" sz="4050" b="1" i="1" dirty="0">
              <a:solidFill>
                <a:srgbClr val="CCFF66"/>
              </a:solidFill>
            </a:endParaRPr>
          </a:p>
        </p:txBody>
      </p:sp>
      <p:sp>
        <p:nvSpPr>
          <p:cNvPr id="6" name="Прямоугольник 5"/>
          <p:cNvSpPr/>
          <p:nvPr/>
        </p:nvSpPr>
        <p:spPr>
          <a:xfrm>
            <a:off x="4334933" y="811086"/>
            <a:ext cx="5000978" cy="5693866"/>
          </a:xfrm>
          <a:prstGeom prst="rect">
            <a:avLst/>
          </a:prstGeom>
        </p:spPr>
        <p:txBody>
          <a:bodyPr wrap="square">
            <a:spAutoFit/>
          </a:bodyPr>
          <a:lstStyle/>
          <a:p>
            <a:pPr defTabSz="457200"/>
            <a:r>
              <a:rPr lang="uk-UA" sz="2400" dirty="0">
                <a:solidFill>
                  <a:prstClr val="white"/>
                </a:solidFill>
              </a:rPr>
              <a:t> </a:t>
            </a:r>
            <a:r>
              <a:rPr lang="uk-UA" sz="2800" dirty="0">
                <a:solidFill>
                  <a:prstClr val="white"/>
                </a:solidFill>
              </a:rPr>
              <a:t>Ранньою весною серед талого снігу  крізь землю пробивається пролісок. </a:t>
            </a:r>
          </a:p>
          <a:p>
            <a:pPr defTabSz="457200"/>
            <a:r>
              <a:rPr lang="uk-UA" sz="2800" dirty="0">
                <a:solidFill>
                  <a:prstClr val="white"/>
                </a:solidFill>
              </a:rPr>
              <a:t>   Це невелика трав'яниста рослина. Листки зелені та довгі. Зазвичай стебло оточують два листочки. Квіти дрібні, правильної форми, подібні на зірочки. Завжди розташовані на верхівці стебла. Рослина наповнює повітря тонким ароматом. Вони ростуть купками.</a:t>
            </a:r>
            <a:endParaRPr lang="uk-UA" sz="2000" dirty="0">
              <a:solidFill>
                <a:prstClr val="white"/>
              </a:solidFill>
            </a:endParaRPr>
          </a:p>
        </p:txBody>
      </p:sp>
      <p:pic>
        <p:nvPicPr>
          <p:cNvPr id="2" name="Рисунок 1"/>
          <p:cNvPicPr>
            <a:picLocks noChangeAspect="1"/>
          </p:cNvPicPr>
          <p:nvPr/>
        </p:nvPicPr>
        <p:blipFill>
          <a:blip r:embed="rId3"/>
          <a:stretch>
            <a:fillRect/>
          </a:stretch>
        </p:blipFill>
        <p:spPr>
          <a:xfrm>
            <a:off x="135466" y="902405"/>
            <a:ext cx="4199467" cy="5139373"/>
          </a:xfrm>
          <a:prstGeom prst="rect">
            <a:avLst/>
          </a:prstGeom>
        </p:spPr>
      </p:pic>
    </p:spTree>
    <p:extLst>
      <p:ext uri="{BB962C8B-B14F-4D97-AF65-F5344CB8AC3E}">
        <p14:creationId xmlns:p14="http://schemas.microsoft.com/office/powerpoint/2010/main" val="2475486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3239</TotalTime>
  <Words>2317</Words>
  <Application>Microsoft Office PowerPoint</Application>
  <PresentationFormat>Экран (4:3)</PresentationFormat>
  <Paragraphs>1160</Paragraphs>
  <Slides>38</Slides>
  <Notes>1</Notes>
  <HiddenSlides>0</HiddenSlides>
  <MMClips>0</MMClips>
  <ScaleCrop>false</ScaleCrop>
  <HeadingPairs>
    <vt:vector size="4" baseType="variant">
      <vt:variant>
        <vt:lpstr>Тема</vt:lpstr>
      </vt:variant>
      <vt:variant>
        <vt:i4>9</vt:i4>
      </vt:variant>
      <vt:variant>
        <vt:lpstr>Заголовки слайдов</vt:lpstr>
      </vt:variant>
      <vt:variant>
        <vt:i4>38</vt:i4>
      </vt:variant>
    </vt:vector>
  </HeadingPairs>
  <TitlesOfParts>
    <vt:vector size="47" baseType="lpstr">
      <vt:lpstr>Тема Office</vt:lpstr>
      <vt:lpstr>1_Тема Office</vt:lpstr>
      <vt:lpstr>2_Тема Office</vt:lpstr>
      <vt:lpstr>3_Тема Office</vt:lpstr>
      <vt:lpstr>4_Тема Office</vt:lpstr>
      <vt:lpstr>5_Тема Office</vt:lpstr>
      <vt:lpstr>6_Тема Office</vt:lpstr>
      <vt:lpstr>7_Тема Office</vt:lpstr>
      <vt:lpstr>8_Тема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Ряст</vt:lpstr>
      <vt:lpstr>Рябчик шаховий</vt:lpstr>
      <vt:lpstr>Крокус</vt:lpstr>
      <vt:lpstr>Сон-трава</vt:lpstr>
      <vt:lpstr>Горицвіт весняний</vt:lpstr>
      <vt:lpstr>Конвалія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Blackshine TEAM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29</cp:revision>
  <dcterms:created xsi:type="dcterms:W3CDTF">2016-03-05T17:40:08Z</dcterms:created>
  <dcterms:modified xsi:type="dcterms:W3CDTF">2016-03-10T02:49:04Z</dcterms:modified>
</cp:coreProperties>
</file>