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75" r:id="rId6"/>
    <p:sldId id="260" r:id="rId7"/>
    <p:sldId id="276" r:id="rId8"/>
    <p:sldId id="258" r:id="rId9"/>
    <p:sldId id="277" r:id="rId10"/>
    <p:sldId id="263" r:id="rId11"/>
    <p:sldId id="270" r:id="rId12"/>
    <p:sldId id="271" r:id="rId13"/>
    <p:sldId id="272" r:id="rId14"/>
    <p:sldId id="273" r:id="rId15"/>
    <p:sldId id="274" r:id="rId16"/>
    <p:sldId id="264" r:id="rId17"/>
    <p:sldId id="265" r:id="rId18"/>
    <p:sldId id="279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9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ПРИРОДА\Осень\O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7463"/>
            <a:ext cx="91408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5301207"/>
            <a:ext cx="5364087" cy="864097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6309320"/>
            <a:ext cx="4680520" cy="4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729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2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ПРИРОДА\Осень\Osen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7098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813" y="274638"/>
            <a:ext cx="7138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547813" y="1600200"/>
            <a:ext cx="7138987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838" y="5300663"/>
            <a:ext cx="5364162" cy="8651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/>
              <a:t>Осінь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6100" y="6308725"/>
            <a:ext cx="4679950" cy="40957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/>
              <a:t>Осінні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в </a:t>
            </a:r>
            <a:r>
              <a:rPr lang="ru-RU" dirty="0" err="1" smtClean="0"/>
              <a:t>природі</a:t>
            </a:r>
            <a:endParaRPr lang="ru-RU" dirty="0" smtClean="0"/>
          </a:p>
        </p:txBody>
      </p:sp>
      <p:pic>
        <p:nvPicPr>
          <p:cNvPr id="3076" name="Picture 4" descr="C:\Users\Liudmila\Desktop\92838302_large_listop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13184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274638"/>
            <a:ext cx="7138987" cy="1570186"/>
          </a:xfrm>
          <a:solidFill>
            <a:schemeClr val="accent6">
              <a:lumMod val="75000"/>
              <a:alpha val="43000"/>
            </a:schemeClr>
          </a:solidFill>
          <a:ln w="38100"/>
        </p:spPr>
        <p:txBody>
          <a:bodyPr/>
          <a:lstStyle/>
          <a:p>
            <a:pPr>
              <a:defRPr/>
            </a:pPr>
            <a:r>
              <a:rPr lang="ru-RU" sz="4800" dirty="0" err="1" smtClean="0">
                <a:solidFill>
                  <a:schemeClr val="bg1"/>
                </a:solidFill>
              </a:rPr>
              <a:t>Сезонні</a:t>
            </a:r>
            <a:r>
              <a:rPr lang="ru-RU" sz="4800" dirty="0" smtClean="0">
                <a:solidFill>
                  <a:schemeClr val="bg1"/>
                </a:solidFill>
              </a:rPr>
              <a:t> </a:t>
            </a:r>
            <a:r>
              <a:rPr lang="ru-RU" sz="4800" dirty="0" err="1" smtClean="0">
                <a:solidFill>
                  <a:schemeClr val="bg1"/>
                </a:solidFill>
              </a:rPr>
              <a:t>зміни</a:t>
            </a:r>
            <a:r>
              <a:rPr lang="ru-RU" sz="4800" dirty="0" smtClean="0">
                <a:solidFill>
                  <a:schemeClr val="bg1"/>
                </a:solidFill>
              </a:rPr>
              <a:t> в </a:t>
            </a:r>
            <a:r>
              <a:rPr lang="ru-RU" sz="4800" dirty="0" err="1" smtClean="0">
                <a:solidFill>
                  <a:schemeClr val="bg1"/>
                </a:solidFill>
              </a:rPr>
              <a:t>неживій</a:t>
            </a:r>
            <a:r>
              <a:rPr lang="ru-RU" sz="4800" dirty="0" smtClean="0">
                <a:solidFill>
                  <a:schemeClr val="bg1"/>
                </a:solidFill>
              </a:rPr>
              <a:t> </a:t>
            </a:r>
            <a:r>
              <a:rPr lang="ru-RU" sz="4800" dirty="0" err="1" smtClean="0">
                <a:solidFill>
                  <a:schemeClr val="bg1"/>
                </a:solidFill>
              </a:rPr>
              <a:t>природі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Дні стають довшими, а ночі коротшими;</a:t>
            </a:r>
          </a:p>
          <a:p>
            <a:r>
              <a:rPr lang="uk-UA" dirty="0" smtClean="0"/>
              <a:t>Сонце не піднімається високо, тому менше прогріває землю;</a:t>
            </a:r>
          </a:p>
          <a:p>
            <a:r>
              <a:rPr lang="uk-UA" dirty="0" smtClean="0"/>
              <a:t>Жовтіє і опадає листя дерев;</a:t>
            </a:r>
          </a:p>
          <a:p>
            <a:r>
              <a:rPr lang="uk-UA" dirty="0" smtClean="0"/>
              <a:t>Частішають вранішні тумани;</a:t>
            </a:r>
          </a:p>
          <a:p>
            <a:r>
              <a:rPr lang="uk-UA" dirty="0" smtClean="0"/>
              <a:t>Іде дрібний дощ, іноді з снігом;</a:t>
            </a:r>
          </a:p>
          <a:p>
            <a:r>
              <a:rPr lang="uk-UA" dirty="0" smtClean="0"/>
              <a:t>Приходять перші заморозки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459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116632"/>
            <a:ext cx="7138987" cy="6407993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err="1" smtClean="0"/>
              <a:t>Дні</a:t>
            </a:r>
            <a:r>
              <a:rPr lang="ru-RU" sz="3600" dirty="0" smtClean="0"/>
              <a:t> </a:t>
            </a:r>
            <a:r>
              <a:rPr lang="ru-RU" sz="3600" dirty="0" err="1" smtClean="0"/>
              <a:t>стають</a:t>
            </a:r>
            <a:r>
              <a:rPr lang="ru-RU" sz="3600" dirty="0" smtClean="0"/>
              <a:t> </a:t>
            </a:r>
            <a:r>
              <a:rPr lang="ru-RU" sz="3600" dirty="0" err="1" smtClean="0"/>
              <a:t>довшими</a:t>
            </a:r>
            <a:r>
              <a:rPr lang="ru-RU" sz="3600" dirty="0" smtClean="0"/>
              <a:t>, а </a:t>
            </a:r>
            <a:r>
              <a:rPr lang="ru-RU" sz="3600" dirty="0" err="1" smtClean="0"/>
              <a:t>ночі</a:t>
            </a:r>
            <a:r>
              <a:rPr lang="ru-RU" sz="3600" dirty="0" smtClean="0"/>
              <a:t> </a:t>
            </a:r>
            <a:r>
              <a:rPr lang="ru-RU" sz="3600" dirty="0" err="1" smtClean="0"/>
              <a:t>коротшими</a:t>
            </a:r>
            <a:r>
              <a:rPr lang="ru-RU" sz="3600" dirty="0"/>
              <a:t>,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err="1"/>
              <a:t>с</a:t>
            </a:r>
            <a:r>
              <a:rPr lang="ru-RU" sz="3600" dirty="0" err="1" smtClean="0"/>
              <a:t>онце</a:t>
            </a:r>
            <a:r>
              <a:rPr lang="ru-RU" sz="3600" dirty="0" smtClean="0"/>
              <a:t> не </a:t>
            </a:r>
            <a:r>
              <a:rPr lang="ru-RU" sz="3600" dirty="0" err="1" smtClean="0"/>
              <a:t>піднімається</a:t>
            </a:r>
            <a:r>
              <a:rPr lang="ru-RU" sz="3600" dirty="0" smtClean="0"/>
              <a:t> </a:t>
            </a:r>
            <a:r>
              <a:rPr lang="ru-RU" sz="3600" dirty="0" err="1" smtClean="0"/>
              <a:t>високо</a:t>
            </a:r>
            <a:r>
              <a:rPr lang="ru-RU" sz="3600" dirty="0" smtClean="0"/>
              <a:t>, тому </a:t>
            </a:r>
            <a:r>
              <a:rPr lang="ru-RU" sz="3600" dirty="0" err="1" smtClean="0"/>
              <a:t>менше</a:t>
            </a:r>
            <a:r>
              <a:rPr lang="ru-RU" sz="3600" dirty="0" smtClean="0"/>
              <a:t> </a:t>
            </a:r>
            <a:r>
              <a:rPr lang="ru-RU" sz="3600" dirty="0" err="1" smtClean="0"/>
              <a:t>прогріває</a:t>
            </a:r>
            <a:r>
              <a:rPr lang="ru-RU" sz="3600" dirty="0" smtClean="0"/>
              <a:t> землю, а </a:t>
            </a:r>
            <a:r>
              <a:rPr lang="ru-RU" sz="3600" dirty="0" err="1" smtClean="0"/>
              <a:t>отже</a:t>
            </a:r>
            <a:endParaRPr lang="ru-RU" sz="3600" dirty="0" smtClean="0"/>
          </a:p>
          <a:p>
            <a:pPr marL="0" indent="0">
              <a:buNone/>
            </a:pPr>
            <a:r>
              <a:rPr lang="ru-RU" sz="6000" b="1" i="1" dirty="0" err="1" smtClean="0">
                <a:solidFill>
                  <a:schemeClr val="tx2">
                    <a:lumMod val="50000"/>
                  </a:schemeClr>
                </a:solidFill>
              </a:rPr>
              <a:t>похолоднішало</a:t>
            </a:r>
            <a:endParaRPr lang="ru-RU" sz="60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Picture 3" descr="C:\Documents and Settings\Admin\Рабочий стол\Новая папка\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34" y="2924944"/>
            <a:ext cx="1024086" cy="326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28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332656"/>
            <a:ext cx="7138987" cy="6191969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err="1" smtClean="0"/>
              <a:t>Жовтіє</a:t>
            </a:r>
            <a:r>
              <a:rPr lang="ru-RU" sz="4000" dirty="0" smtClean="0"/>
              <a:t> і </a:t>
            </a:r>
            <a:r>
              <a:rPr lang="ru-RU" sz="4000" dirty="0" err="1" smtClean="0"/>
              <a:t>опадає</a:t>
            </a:r>
            <a:r>
              <a:rPr lang="ru-RU" sz="4000" dirty="0" smtClean="0"/>
              <a:t> </a:t>
            </a:r>
            <a:r>
              <a:rPr lang="ru-RU" sz="4000" dirty="0" err="1" smtClean="0"/>
              <a:t>листя</a:t>
            </a:r>
            <a:r>
              <a:rPr lang="ru-RU" sz="4000" dirty="0" smtClean="0"/>
              <a:t> дерев –</a:t>
            </a:r>
          </a:p>
          <a:p>
            <a:pPr marL="0" indent="0">
              <a:buNone/>
            </a:pP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</a:rPr>
              <a:t>листопад</a:t>
            </a:r>
          </a:p>
          <a:p>
            <a:endParaRPr lang="uk-UA" dirty="0"/>
          </a:p>
        </p:txBody>
      </p:sp>
      <p:pic>
        <p:nvPicPr>
          <p:cNvPr id="8194" name="Picture 2" descr="E:\Люда\оформлення\осінні картинки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7"/>
            <a:ext cx="5688632" cy="41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332656"/>
            <a:ext cx="7138987" cy="6191969"/>
          </a:xfrm>
        </p:spPr>
        <p:txBody>
          <a:bodyPr/>
          <a:lstStyle/>
          <a:p>
            <a:pPr marL="0" indent="0">
              <a:buNone/>
            </a:pPr>
            <a:r>
              <a:rPr lang="uk-UA" sz="4800" dirty="0" smtClean="0"/>
              <a:t>Частішають вранішні </a:t>
            </a:r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</a:rPr>
              <a:t>тумани</a:t>
            </a:r>
            <a:r>
              <a:rPr lang="uk-UA" sz="4800" dirty="0" smtClean="0"/>
              <a:t>, осідає </a:t>
            </a:r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</a:rPr>
              <a:t>іній</a:t>
            </a:r>
          </a:p>
          <a:p>
            <a:pPr marL="0" indent="0">
              <a:buNone/>
            </a:pPr>
            <a:endParaRPr lang="uk-UA" sz="4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03" y="1916832"/>
            <a:ext cx="3824945" cy="254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97" y="3861048"/>
            <a:ext cx="4076303" cy="270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5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404664"/>
            <a:ext cx="7138987" cy="6119961"/>
          </a:xfrm>
        </p:spPr>
        <p:txBody>
          <a:bodyPr/>
          <a:lstStyle/>
          <a:p>
            <a:pPr marL="0" indent="0">
              <a:buNone/>
            </a:pPr>
            <a:r>
              <a:rPr lang="uk-UA" sz="4000" dirty="0" smtClean="0"/>
              <a:t>Іде дрібний </a:t>
            </a: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</a:rPr>
              <a:t>дощ</a:t>
            </a:r>
            <a:r>
              <a:rPr lang="uk-UA" sz="4000" dirty="0" smtClean="0"/>
              <a:t>, іноді з </a:t>
            </a:r>
            <a:r>
              <a:rPr lang="uk-UA" sz="4000" b="1" i="1" dirty="0" smtClean="0"/>
              <a:t>снігом</a:t>
            </a:r>
          </a:p>
          <a:p>
            <a:pPr marL="0" indent="0">
              <a:buNone/>
            </a:pPr>
            <a:endParaRPr lang="uk-UA" sz="7200" b="1" i="1" dirty="0"/>
          </a:p>
        </p:txBody>
      </p:sp>
      <p:pic>
        <p:nvPicPr>
          <p:cNvPr id="10242" name="Picture 2" descr="C:\Users\Liudmila\Desktop\537968_origina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8" y="1340768"/>
            <a:ext cx="3442693" cy="45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gorod.cn.ua/image/news/gorod_5/gr_03.10.13_sn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28575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vinnicya.vn.ua/upload_images/pershyj_sn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46" y="3635896"/>
            <a:ext cx="2857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404664"/>
            <a:ext cx="7138987" cy="6119961"/>
          </a:xfrm>
        </p:spPr>
        <p:txBody>
          <a:bodyPr/>
          <a:lstStyle/>
          <a:p>
            <a:pPr marL="0" indent="0">
              <a:buNone/>
            </a:pPr>
            <a:r>
              <a:rPr lang="uk-UA" sz="4400" dirty="0" smtClean="0"/>
              <a:t>Приходять перші </a:t>
            </a:r>
            <a:r>
              <a:rPr lang="uk-UA" sz="4400" b="1" i="1" dirty="0" smtClean="0">
                <a:solidFill>
                  <a:schemeClr val="tx2">
                    <a:lumMod val="50000"/>
                  </a:schemeClr>
                </a:solidFill>
              </a:rPr>
              <a:t>заморозки</a:t>
            </a:r>
          </a:p>
          <a:p>
            <a:pPr marL="0" indent="0">
              <a:buNone/>
            </a:pPr>
            <a:endParaRPr lang="uk-UA" sz="96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265" name="Picture 1" descr="C:\Users\Liudmila\Desktop\3890212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  <a:alpha val="43000"/>
            </a:schemeClr>
          </a:solidFill>
          <a:ln w="38100"/>
        </p:spPr>
        <p:txBody>
          <a:bodyPr/>
          <a:lstStyle/>
          <a:p>
            <a:pPr>
              <a:defRPr/>
            </a:pPr>
            <a:r>
              <a:rPr lang="ru-RU" sz="6600" dirty="0" err="1" smtClean="0">
                <a:solidFill>
                  <a:schemeClr val="bg1"/>
                </a:solidFill>
              </a:rPr>
              <a:t>Рослини</a:t>
            </a:r>
            <a:r>
              <a:rPr lang="ru-RU" sz="6600" dirty="0" smtClean="0">
                <a:solidFill>
                  <a:schemeClr val="bg1"/>
                </a:solidFill>
              </a:rPr>
              <a:t> </a:t>
            </a:r>
            <a:r>
              <a:rPr lang="ru-RU" sz="6600" dirty="0" err="1" smtClean="0">
                <a:solidFill>
                  <a:schemeClr val="bg1"/>
                </a:solidFill>
              </a:rPr>
              <a:t>восени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Ранньої осені цвіте багато рослин;</a:t>
            </a:r>
          </a:p>
          <a:p>
            <a:r>
              <a:rPr lang="uk-UA" dirty="0" smtClean="0"/>
              <a:t>Більшість рослин достигають восени і утворюють насіння, йде збір урожаю та насіння;</a:t>
            </a:r>
          </a:p>
          <a:p>
            <a:r>
              <a:rPr lang="uk-UA" dirty="0" smtClean="0"/>
              <a:t>У вологій підстилці можна знайти різноманітні гриби;</a:t>
            </a:r>
          </a:p>
          <a:p>
            <a:r>
              <a:rPr lang="uk-UA" dirty="0" smtClean="0"/>
              <a:t>Листя дерев жовтіє та опадає;</a:t>
            </a:r>
          </a:p>
          <a:p>
            <a:r>
              <a:rPr lang="uk-UA" dirty="0" smtClean="0"/>
              <a:t>Безліч кущів прикрашені яскравими ягодами та іншими плодами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485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3" y="116632"/>
            <a:ext cx="7427168" cy="640799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Ранньої</a:t>
            </a:r>
            <a:r>
              <a:rPr lang="ru-RU" dirty="0" smtClean="0"/>
              <a:t> </a:t>
            </a:r>
            <a:r>
              <a:rPr lang="ru-RU" dirty="0" err="1" smtClean="0"/>
              <a:t>осені</a:t>
            </a:r>
            <a:r>
              <a:rPr lang="ru-RU" dirty="0" smtClean="0"/>
              <a:t> </a:t>
            </a:r>
            <a:r>
              <a:rPr lang="ru-RU" dirty="0" err="1" smtClean="0"/>
              <a:t>цвіте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uk-UA" dirty="0" smtClean="0"/>
              <a:t>                    </a:t>
            </a:r>
            <a:endParaRPr lang="uk-UA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22660"/>
            <a:ext cx="1656184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283493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</a:t>
            </a:r>
            <a:r>
              <a:rPr lang="uk-UA" sz="2400" dirty="0" smtClean="0"/>
              <a:t>верес</a:t>
            </a:r>
            <a:endParaRPr lang="uk-UA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08" y="1321711"/>
            <a:ext cx="1859824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0040" y="362596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  пижмо</a:t>
            </a:r>
            <a:endParaRPr lang="uk-UA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26" y="2217336"/>
            <a:ext cx="1774559" cy="232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2629" y="470867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  цмин</a:t>
            </a:r>
            <a:endParaRPr lang="uk-UA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26" y="3831151"/>
            <a:ext cx="1888273" cy="226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96336" y="623731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цикорій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68485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188640"/>
            <a:ext cx="7138987" cy="6335985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prstClr val="black"/>
                </a:solidFill>
              </a:rPr>
              <a:t>Більшість рослин достигають восени і утворюють насіння, йде збір урожаю та </a:t>
            </a:r>
            <a:r>
              <a:rPr lang="uk-UA" dirty="0" smtClean="0">
                <a:solidFill>
                  <a:prstClr val="black"/>
                </a:solidFill>
              </a:rPr>
              <a:t>насіння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61" y="1772816"/>
            <a:ext cx="3768080" cy="271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71" y="4653136"/>
            <a:ext cx="3683124" cy="206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71" y="1772816"/>
            <a:ext cx="3645035" cy="271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0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547813" y="116632"/>
            <a:ext cx="7138987" cy="640799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вологій</a:t>
            </a:r>
            <a:r>
              <a:rPr lang="ru-RU" dirty="0"/>
              <a:t> </a:t>
            </a:r>
            <a:r>
              <a:rPr lang="ru-RU" dirty="0" err="1"/>
              <a:t>підстилці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 smtClean="0"/>
              <a:t>гриби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3528392" cy="234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9672" y="3933056"/>
            <a:ext cx="3000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     опеньки</a:t>
            </a:r>
            <a:endParaRPr lang="uk-UA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85189"/>
            <a:ext cx="3467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52120" y="616530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   маслюки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39488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404664"/>
            <a:ext cx="7138987" cy="6119961"/>
          </a:xfrm>
        </p:spPr>
        <p:txBody>
          <a:bodyPr/>
          <a:lstStyle/>
          <a:p>
            <a:pPr marL="0" indent="0">
              <a:buNone/>
            </a:pP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Сонечко не хоче </a:t>
            </a:r>
            <a:r>
              <a:rPr lang="uk-UA" altLang="uk-UA" b="1" i="1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 </a:t>
            </a: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/>
            </a:r>
            <a:b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Землю зігрівати.</a:t>
            </a:r>
            <a:b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Листячко пожовкло,</a:t>
            </a:r>
            <a:b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Стало опадати.</a:t>
            </a:r>
            <a:b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Часто дощик ллється,</a:t>
            </a:r>
            <a:b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Птахи відлітають,</a:t>
            </a:r>
            <a:b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На городі та у полі</a:t>
            </a:r>
            <a:b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uk-UA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Врожаї збирають.</a:t>
            </a:r>
            <a:r>
              <a:rPr lang="ru-RU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/>
            </a:r>
            <a:br>
              <a:rPr lang="ru-RU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ru-RU" altLang="uk-UA" b="1" i="1" dirty="0" err="1">
                <a:solidFill>
                  <a:srgbClr val="A50021"/>
                </a:solidFill>
                <a:latin typeface="Arial" charset="0"/>
                <a:cs typeface="Arial" charset="0"/>
              </a:rPr>
              <a:t>Відгадайте</a:t>
            </a:r>
            <a:r>
              <a:rPr lang="ru-RU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, </a:t>
            </a:r>
            <a:r>
              <a:rPr lang="ru-RU" altLang="uk-UA" b="1" i="1" dirty="0" err="1">
                <a:solidFill>
                  <a:srgbClr val="A50021"/>
                </a:solidFill>
                <a:latin typeface="Arial" charset="0"/>
                <a:cs typeface="Arial" charset="0"/>
              </a:rPr>
              <a:t>діти</a:t>
            </a:r>
            <a:r>
              <a:rPr lang="ru-RU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,</a:t>
            </a:r>
            <a:br>
              <a:rPr lang="ru-RU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ru-RU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Коли </a:t>
            </a:r>
            <a:r>
              <a:rPr lang="ru-RU" altLang="uk-UA" b="1" i="1" dirty="0" err="1">
                <a:solidFill>
                  <a:srgbClr val="A50021"/>
                </a:solidFill>
                <a:latin typeface="Arial" charset="0"/>
                <a:cs typeface="Arial" charset="0"/>
              </a:rPr>
              <a:t>це</a:t>
            </a:r>
            <a:r>
              <a:rPr lang="ru-RU" altLang="uk-UA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> </a:t>
            </a:r>
            <a:r>
              <a:rPr lang="ru-RU" altLang="uk-UA" b="1" i="1" dirty="0" err="1">
                <a:solidFill>
                  <a:srgbClr val="A50021"/>
                </a:solidFill>
                <a:latin typeface="Arial" charset="0"/>
                <a:cs typeface="Arial" charset="0"/>
              </a:rPr>
              <a:t>буває</a:t>
            </a:r>
            <a:r>
              <a:rPr lang="ru-RU" altLang="uk-UA" b="1" i="1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?</a:t>
            </a:r>
          </a:p>
          <a:p>
            <a:pPr marL="0" indent="0">
              <a:buNone/>
            </a:pPr>
            <a:endParaRPr lang="ru-RU" altLang="uk-UA" b="1" i="1" dirty="0">
              <a:solidFill>
                <a:srgbClr val="A50021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ru-RU" altLang="uk-UA" b="1" i="1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                         </a:t>
            </a:r>
            <a:r>
              <a:rPr lang="ru-RU" altLang="uk-UA" b="1" i="1" dirty="0" err="1" smtClean="0">
                <a:solidFill>
                  <a:srgbClr val="A50021"/>
                </a:solidFill>
                <a:latin typeface="Arial" charset="0"/>
                <a:cs typeface="Arial" charset="0"/>
              </a:rPr>
              <a:t>Восени</a:t>
            </a:r>
            <a:r>
              <a:rPr lang="ru-RU" altLang="uk-UA" sz="2800" b="1" i="1" dirty="0">
                <a:solidFill>
                  <a:srgbClr val="A50021"/>
                </a:solidFill>
                <a:latin typeface="Arial" charset="0"/>
                <a:cs typeface="Arial" charset="0"/>
              </a:rPr>
              <a:t/>
            </a:r>
            <a:br>
              <a:rPr lang="ru-RU" altLang="uk-UA" sz="2800" b="1" i="1" dirty="0">
                <a:solidFill>
                  <a:srgbClr val="A50021"/>
                </a:solidFill>
                <a:latin typeface="Arial" charset="0"/>
                <a:cs typeface="Arial" charset="0"/>
              </a:rPr>
            </a:br>
            <a:endParaRPr lang="uk-UA" sz="3600" b="1" i="1" dirty="0"/>
          </a:p>
        </p:txBody>
      </p:sp>
      <p:pic>
        <p:nvPicPr>
          <p:cNvPr id="4" name="Picture 13" descr="Os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94" y="260648"/>
            <a:ext cx="1837069" cy="283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02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63063" cy="70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0"/>
            <a:ext cx="7138987" cy="652462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dirty="0" err="1" smtClean="0"/>
              <a:t>Листя</a:t>
            </a:r>
            <a:r>
              <a:rPr lang="ru-RU" dirty="0" smtClean="0"/>
              <a:t> </a:t>
            </a:r>
            <a:r>
              <a:rPr lang="ru-RU" dirty="0"/>
              <a:t>дерев </a:t>
            </a:r>
            <a:r>
              <a:rPr lang="ru-RU" dirty="0" err="1"/>
              <a:t>жовтіє</a:t>
            </a:r>
            <a:r>
              <a:rPr lang="ru-RU" dirty="0"/>
              <a:t> та </a:t>
            </a:r>
            <a:r>
              <a:rPr lang="ru-RU" dirty="0" err="1" smtClean="0"/>
              <a:t>опадає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60" y="2081274"/>
            <a:ext cx="5382320" cy="33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0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332656"/>
            <a:ext cx="7138987" cy="6191969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кущів</a:t>
            </a:r>
            <a:r>
              <a:rPr lang="ru-RU" dirty="0"/>
              <a:t> </a:t>
            </a:r>
            <a:r>
              <a:rPr lang="ru-RU" dirty="0" err="1"/>
              <a:t>прикрашені</a:t>
            </a:r>
            <a:r>
              <a:rPr lang="ru-RU" dirty="0"/>
              <a:t> </a:t>
            </a:r>
            <a:r>
              <a:rPr lang="ru-RU" dirty="0" err="1"/>
              <a:t>яскравими</a:t>
            </a:r>
            <a:r>
              <a:rPr lang="ru-RU" dirty="0"/>
              <a:t> ягодами та </a:t>
            </a:r>
            <a:r>
              <a:rPr lang="ru-RU" dirty="0" err="1"/>
              <a:t>іншими</a:t>
            </a:r>
            <a:r>
              <a:rPr lang="ru-RU" dirty="0"/>
              <a:t> плодами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3096344" cy="219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6353" y="370936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    бузина</a:t>
            </a:r>
            <a:endParaRPr lang="uk-UA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484784"/>
            <a:ext cx="2952329" cy="219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2160" y="370936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калина</a:t>
            </a:r>
            <a:endParaRPr lang="uk-UA" sz="24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71026"/>
            <a:ext cx="3096344" cy="226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5696" y="643882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шипшина</a:t>
            </a:r>
            <a:endParaRPr lang="uk-UA" sz="24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171026"/>
            <a:ext cx="2952329" cy="22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2160" y="638606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    глід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0710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Життя тварин восени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Зима для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найважча</a:t>
            </a:r>
            <a:r>
              <a:rPr lang="ru-RU" dirty="0"/>
              <a:t> пора року. З-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снігу</a:t>
            </a:r>
            <a:r>
              <a:rPr lang="ru-RU" dirty="0"/>
              <a:t> вони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добути</a:t>
            </a:r>
            <a:r>
              <a:rPr lang="ru-RU" dirty="0"/>
              <a:t> вдосталь корму, мерзнуть, </a:t>
            </a:r>
            <a:r>
              <a:rPr lang="ru-RU" dirty="0" err="1"/>
              <a:t>застуджуються</a:t>
            </a:r>
            <a:r>
              <a:rPr lang="ru-RU" dirty="0" smtClean="0"/>
              <a:t>. Тому </a:t>
            </a:r>
            <a:r>
              <a:rPr lang="ru-RU" dirty="0" err="1" smtClean="0"/>
              <a:t>осінь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час </a:t>
            </a:r>
            <a:r>
              <a:rPr lang="ru-RU" dirty="0" err="1" smtClean="0"/>
              <a:t>підготовки</a:t>
            </a:r>
            <a:r>
              <a:rPr lang="ru-RU" dirty="0" smtClean="0"/>
              <a:t> до </a:t>
            </a:r>
            <a:r>
              <a:rPr lang="ru-RU" dirty="0" err="1" smtClean="0"/>
              <a:t>зими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710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813" y="274638"/>
            <a:ext cx="7138987" cy="634082"/>
          </a:xfrm>
        </p:spPr>
        <p:txBody>
          <a:bodyPr/>
          <a:lstStyle/>
          <a:p>
            <a:r>
              <a:rPr lang="uk-UA" dirty="0" smtClean="0"/>
              <a:t>Звірі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1" y="836712"/>
            <a:ext cx="8172400" cy="5687913"/>
          </a:xfrm>
        </p:spPr>
        <p:txBody>
          <a:bodyPr/>
          <a:lstStyle/>
          <a:p>
            <a:r>
              <a:rPr lang="uk-UA" sz="2400" dirty="0"/>
              <a:t>Готуючись до зими, звірі міняють своє літнє </a:t>
            </a:r>
            <a:r>
              <a:rPr lang="uk-UA" sz="2400" dirty="0" smtClean="0"/>
              <a:t>хутро</a:t>
            </a:r>
          </a:p>
          <a:p>
            <a:pPr marL="0" indent="0">
              <a:buNone/>
            </a:pPr>
            <a:r>
              <a:rPr lang="uk-UA" sz="2400" dirty="0" smtClean="0"/>
              <a:t> </a:t>
            </a:r>
            <a:r>
              <a:rPr lang="uk-UA" sz="2400" dirty="0"/>
              <a:t>на зимове — густіше й </a:t>
            </a:r>
            <a:r>
              <a:rPr lang="uk-UA" sz="2400" dirty="0" err="1"/>
              <a:t>пухнастіше</a:t>
            </a:r>
            <a:r>
              <a:rPr lang="uk-UA" sz="2400" dirty="0"/>
              <a:t>. Ласка, горностай, заєць-біляк «переодягаються» в білу шубу, в ній вони майже непомітні на білому </a:t>
            </a:r>
            <a:r>
              <a:rPr lang="uk-UA" sz="2400" dirty="0" smtClean="0"/>
              <a:t>снігу.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dirty="0" smtClean="0"/>
              <a:t>Деякі звірі під кінець осені  впадають в сплячку. Для </a:t>
            </a:r>
            <a:r>
              <a:rPr lang="uk-UA" sz="2400" dirty="0"/>
              <a:t>того, щоб проспати цілу зиму, восени тварини мусять добре запастися жиром. І витрачають його потім дуже </a:t>
            </a:r>
            <a:r>
              <a:rPr lang="uk-UA" sz="2400" dirty="0" smtClean="0"/>
              <a:t>економно.</a:t>
            </a:r>
          </a:p>
          <a:p>
            <a:pPr>
              <a:buFont typeface="Arial" panose="020B0604020202020204" pitchFamily="34" charset="0"/>
              <a:buChar char="•"/>
            </a:pPr>
            <a:endParaRPr lang="uk-UA" sz="2400" dirty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 smtClean="0"/>
          </a:p>
          <a:p>
            <a:r>
              <a:rPr lang="uk-UA" sz="2400" dirty="0" smtClean="0"/>
              <a:t>Деякі звірі роблять запаси корму. Наприклад.</a:t>
            </a:r>
            <a:r>
              <a:rPr lang="ru-RU" sz="2400" dirty="0"/>
              <a:t> </a:t>
            </a:r>
            <a:r>
              <a:rPr lang="ru-RU" sz="2400" dirty="0" err="1"/>
              <a:t>Білка</a:t>
            </a:r>
            <a:r>
              <a:rPr lang="ru-RU" sz="2400" dirty="0"/>
              <a:t> </a:t>
            </a:r>
            <a:r>
              <a:rPr lang="ru-RU" sz="2400" dirty="0" err="1"/>
              <a:t>збирає</a:t>
            </a:r>
            <a:r>
              <a:rPr lang="ru-RU" sz="2400" dirty="0"/>
              <a:t> </a:t>
            </a:r>
            <a:r>
              <a:rPr lang="ru-RU" sz="2400" dirty="0" err="1"/>
              <a:t>горіхи</a:t>
            </a:r>
            <a:r>
              <a:rPr lang="ru-RU" sz="2400" dirty="0"/>
              <a:t>, </a:t>
            </a:r>
            <a:r>
              <a:rPr lang="ru-RU" sz="2400" dirty="0" err="1"/>
              <a:t>жолуді</a:t>
            </a:r>
            <a:r>
              <a:rPr lang="ru-RU" sz="2400" dirty="0"/>
              <a:t>, сушить </a:t>
            </a:r>
            <a:r>
              <a:rPr lang="ru-RU" sz="2400" dirty="0" err="1"/>
              <a:t>гриби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589240"/>
            <a:ext cx="1426468" cy="10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72" y="0"/>
            <a:ext cx="1276049" cy="116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717031"/>
            <a:ext cx="2004632" cy="133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95" y="3740719"/>
            <a:ext cx="1965456" cy="131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45854"/>
            <a:ext cx="1773327" cy="130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08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813" y="274638"/>
            <a:ext cx="7138987" cy="490066"/>
          </a:xfrm>
        </p:spPr>
        <p:txBody>
          <a:bodyPr/>
          <a:lstStyle/>
          <a:p>
            <a:r>
              <a:rPr lang="uk-UA" dirty="0" smtClean="0"/>
              <a:t>Комахи</a:t>
            </a:r>
            <a:endParaRPr lang="uk-UA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47813" y="836712"/>
            <a:ext cx="7138987" cy="5687913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Ранньої осені більшість комах ведуть активний спосіб життя, та з настанням холодів більшість з них ховаються.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Мурашки </a:t>
            </a:r>
            <a:r>
              <a:rPr lang="ru-RU" sz="2400" dirty="0" err="1"/>
              <a:t>ховаються</a:t>
            </a:r>
            <a:r>
              <a:rPr lang="ru-RU" sz="2400" dirty="0"/>
              <a:t> в </a:t>
            </a:r>
            <a:r>
              <a:rPr lang="ru-RU" sz="2400" dirty="0" err="1"/>
              <a:t>глибоких</a:t>
            </a:r>
            <a:r>
              <a:rPr lang="ru-RU" sz="2400" dirty="0"/>
              <a:t> </a:t>
            </a:r>
            <a:r>
              <a:rPr lang="ru-RU" sz="2400" dirty="0" err="1"/>
              <a:t>підземних</a:t>
            </a:r>
            <a:r>
              <a:rPr lang="ru-RU" sz="2400" dirty="0"/>
              <a:t> </a:t>
            </a:r>
            <a:r>
              <a:rPr lang="ru-RU" sz="2400" dirty="0" err="1"/>
              <a:t>коморах</a:t>
            </a:r>
            <a:r>
              <a:rPr lang="ru-RU" sz="2400" dirty="0"/>
              <a:t>, </a:t>
            </a:r>
            <a:r>
              <a:rPr lang="ru-RU" sz="2400" dirty="0" err="1"/>
              <a:t>збиваються</a:t>
            </a:r>
            <a:r>
              <a:rPr lang="ru-RU" sz="2400" dirty="0"/>
              <a:t> у </a:t>
            </a:r>
            <a:r>
              <a:rPr lang="ru-RU" sz="2400" dirty="0" smtClean="0"/>
              <a:t>великий </a:t>
            </a:r>
            <a:r>
              <a:rPr lang="ru-RU" sz="2400" dirty="0"/>
              <a:t>клубок і </a:t>
            </a:r>
            <a:r>
              <a:rPr lang="ru-RU" sz="2400" dirty="0" err="1"/>
              <a:t>нерухомо</a:t>
            </a:r>
            <a:r>
              <a:rPr lang="ru-RU" sz="2400" dirty="0"/>
              <a:t> </a:t>
            </a:r>
            <a:r>
              <a:rPr lang="ru-RU" sz="2400" dirty="0" err="1"/>
              <a:t>чекають</a:t>
            </a:r>
            <a:r>
              <a:rPr lang="ru-RU" sz="2400" dirty="0"/>
              <a:t> на весну</a:t>
            </a:r>
            <a:r>
              <a:rPr lang="ru-RU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err="1"/>
              <a:t>Білан</a:t>
            </a:r>
            <a:r>
              <a:rPr lang="ru-RU" sz="2400" dirty="0"/>
              <a:t> </a:t>
            </a:r>
            <a:r>
              <a:rPr lang="ru-RU" sz="2400" dirty="0" err="1"/>
              <a:t>капустяний</a:t>
            </a:r>
            <a:r>
              <a:rPr lang="ru-RU" sz="2400" dirty="0"/>
              <a:t>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лялечки</a:t>
            </a:r>
            <a:r>
              <a:rPr lang="ru-RU" sz="2400" dirty="0"/>
              <a:t> </a:t>
            </a:r>
            <a:r>
              <a:rPr lang="ru-RU" sz="2400" dirty="0" err="1"/>
              <a:t>прикріплюється</a:t>
            </a:r>
            <a:r>
              <a:rPr lang="ru-RU" sz="2400" dirty="0"/>
              <a:t> до дерева, </a:t>
            </a:r>
            <a:r>
              <a:rPr lang="ru-RU" sz="2400" dirty="0" err="1"/>
              <a:t>стіни</a:t>
            </a:r>
            <a:r>
              <a:rPr lang="ru-RU" sz="2400" dirty="0"/>
              <a:t> </a:t>
            </a:r>
            <a:r>
              <a:rPr lang="ru-RU" sz="2400" dirty="0" err="1"/>
              <a:t>будинку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паркана</a:t>
            </a:r>
            <a:r>
              <a:rPr lang="ru-RU" sz="2400" dirty="0"/>
              <a:t>. </a:t>
            </a:r>
            <a:r>
              <a:rPr lang="ru-RU" sz="2400" dirty="0" err="1"/>
              <a:t>Метелики</a:t>
            </a:r>
            <a:r>
              <a:rPr lang="ru-RU" sz="2400" dirty="0"/>
              <a:t> </a:t>
            </a:r>
            <a:r>
              <a:rPr lang="ru-RU" sz="2400" dirty="0" err="1"/>
              <a:t>кропив’янка</a:t>
            </a:r>
            <a:r>
              <a:rPr lang="ru-RU" sz="2400" dirty="0"/>
              <a:t>, </a:t>
            </a:r>
            <a:r>
              <a:rPr lang="ru-RU" sz="2400" dirty="0" err="1"/>
              <a:t>лимонниця</a:t>
            </a:r>
            <a:r>
              <a:rPr lang="ru-RU" sz="2400" dirty="0"/>
              <a:t> </a:t>
            </a:r>
            <a:r>
              <a:rPr lang="ru-RU" sz="2400" dirty="0" err="1"/>
              <a:t>восени</a:t>
            </a:r>
            <a:r>
              <a:rPr lang="ru-RU" sz="2400" dirty="0"/>
              <a:t> </a:t>
            </a:r>
            <a:r>
              <a:rPr lang="ru-RU" sz="2400" dirty="0" err="1"/>
              <a:t>забиваються</a:t>
            </a:r>
            <a:r>
              <a:rPr lang="ru-RU" sz="2400" dirty="0"/>
              <a:t> в дупла, </a:t>
            </a:r>
            <a:r>
              <a:rPr lang="ru-RU" sz="2400" dirty="0" err="1"/>
              <a:t>під</a:t>
            </a:r>
            <a:r>
              <a:rPr lang="ru-RU" sz="2400" dirty="0"/>
              <a:t> кору дерев, </a:t>
            </a:r>
            <a:r>
              <a:rPr lang="ru-RU" sz="2400" dirty="0" err="1"/>
              <a:t>ховаються</a:t>
            </a:r>
            <a:r>
              <a:rPr lang="ru-RU" sz="2400" dirty="0"/>
              <a:t> на горищах. </a:t>
            </a:r>
            <a:r>
              <a:rPr lang="ru-RU" sz="2400" dirty="0" err="1"/>
              <a:t>Сидять</a:t>
            </a:r>
            <a:r>
              <a:rPr lang="ru-RU" sz="2400" dirty="0"/>
              <a:t> там </a:t>
            </a:r>
            <a:r>
              <a:rPr lang="ru-RU" sz="2400" dirty="0" err="1"/>
              <a:t>ледь</a:t>
            </a:r>
            <a:r>
              <a:rPr lang="ru-RU" sz="2400" dirty="0"/>
              <a:t> </a:t>
            </a:r>
            <a:r>
              <a:rPr lang="ru-RU" sz="2400" dirty="0" err="1"/>
              <a:t>живі</a:t>
            </a:r>
            <a:r>
              <a:rPr lang="ru-RU" sz="2400" dirty="0"/>
              <a:t>, </a:t>
            </a:r>
            <a:r>
              <a:rPr lang="ru-RU" sz="2400" dirty="0" err="1"/>
              <a:t>згорнувши</a:t>
            </a:r>
            <a:r>
              <a:rPr lang="ru-RU" sz="2400" dirty="0"/>
              <a:t> </a:t>
            </a:r>
            <a:r>
              <a:rPr lang="ru-RU" sz="2400" dirty="0" err="1"/>
              <a:t>крильця</a:t>
            </a:r>
            <a:r>
              <a:rPr lang="ru-RU" sz="2400" dirty="0"/>
              <a:t> в </a:t>
            </a:r>
            <a:r>
              <a:rPr lang="ru-RU" sz="2400" dirty="0" err="1"/>
              <a:t>очікуванні</a:t>
            </a:r>
            <a:r>
              <a:rPr lang="ru-RU" sz="2400" dirty="0"/>
              <a:t> тепла</a:t>
            </a:r>
            <a:r>
              <a:rPr lang="ru-RU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Жук-</a:t>
            </a:r>
            <a:r>
              <a:rPr lang="ru-RU" sz="2400" dirty="0" err="1"/>
              <a:t>сонечко</a:t>
            </a:r>
            <a:r>
              <a:rPr lang="ru-RU" sz="2400" dirty="0"/>
              <a:t> </a:t>
            </a:r>
            <a:r>
              <a:rPr lang="ru-RU" sz="2400" dirty="0" err="1"/>
              <a:t>шукає</a:t>
            </a:r>
            <a:r>
              <a:rPr lang="ru-RU" sz="2400" dirty="0"/>
              <a:t> </a:t>
            </a:r>
            <a:r>
              <a:rPr lang="ru-RU" sz="2400" dirty="0" err="1"/>
              <a:t>місце</a:t>
            </a:r>
            <a:r>
              <a:rPr lang="ru-RU" sz="2400" dirty="0"/>
              <a:t> для </a:t>
            </a:r>
            <a:r>
              <a:rPr lang="ru-RU" sz="2400" dirty="0" err="1"/>
              <a:t>зимівлі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корою</a:t>
            </a:r>
            <a:r>
              <a:rPr lang="ru-RU" sz="2400" dirty="0"/>
              <a:t> </a:t>
            </a:r>
            <a:r>
              <a:rPr lang="ru-RU" sz="2400" dirty="0" err="1"/>
              <a:t>пеньків</a:t>
            </a:r>
            <a:r>
              <a:rPr lang="ru-RU" sz="2400" dirty="0"/>
              <a:t>, </a:t>
            </a:r>
            <a:r>
              <a:rPr lang="ru-RU" sz="2400" dirty="0" err="1"/>
              <a:t>ховається</a:t>
            </a:r>
            <a:r>
              <a:rPr lang="ru-RU" sz="2400" dirty="0"/>
              <a:t> в </a:t>
            </a:r>
            <a:r>
              <a:rPr lang="ru-RU" sz="2400" dirty="0" err="1"/>
              <a:t>моху</a:t>
            </a:r>
            <a:r>
              <a:rPr lang="ru-RU" sz="2400" dirty="0"/>
              <a:t>, </a:t>
            </a:r>
            <a:r>
              <a:rPr lang="ru-RU" sz="2400" dirty="0" err="1"/>
              <a:t>під</a:t>
            </a:r>
            <a:r>
              <a:rPr lang="ru-RU" sz="2400" dirty="0"/>
              <a:t> опалим </a:t>
            </a:r>
            <a:r>
              <a:rPr lang="ru-RU" sz="2400" dirty="0" err="1"/>
              <a:t>листям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39" y="1558620"/>
            <a:ext cx="1380332" cy="92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739" y="2802061"/>
            <a:ext cx="1339471" cy="8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50" y="5492119"/>
            <a:ext cx="971600" cy="9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6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Риби і земноводні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Жаби і змії </a:t>
            </a:r>
            <a:r>
              <a:rPr lang="ru-RU" dirty="0" err="1" smtClean="0"/>
              <a:t>залягають</a:t>
            </a:r>
            <a:r>
              <a:rPr lang="ru-RU" dirty="0" smtClean="0"/>
              <a:t> </a:t>
            </a:r>
            <a:r>
              <a:rPr lang="ru-RU" dirty="0" err="1"/>
              <a:t>спати</a:t>
            </a:r>
            <a:r>
              <a:rPr lang="ru-RU" dirty="0"/>
              <a:t> в </a:t>
            </a:r>
            <a:r>
              <a:rPr lang="ru-RU" dirty="0" err="1"/>
              <a:t>глибокі</a:t>
            </a:r>
            <a:r>
              <a:rPr lang="ru-RU" dirty="0"/>
              <a:t> </a:t>
            </a:r>
            <a:r>
              <a:rPr lang="ru-RU" dirty="0" err="1"/>
              <a:t>зимувальні</a:t>
            </a:r>
            <a:r>
              <a:rPr lang="ru-RU" dirty="0"/>
              <a:t> </a:t>
            </a:r>
            <a:r>
              <a:rPr lang="ru-RU" dirty="0" err="1"/>
              <a:t>ями</a:t>
            </a:r>
            <a:r>
              <a:rPr lang="ru-RU" dirty="0"/>
              <a:t> на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 smtClean="0"/>
              <a:t>водойм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err="1" smtClean="0"/>
              <a:t>Риби</a:t>
            </a:r>
            <a:r>
              <a:rPr lang="ru-RU" dirty="0" smtClean="0"/>
              <a:t> </a:t>
            </a:r>
            <a:r>
              <a:rPr lang="ru-RU" dirty="0" err="1" smtClean="0"/>
              <a:t>опускаються</a:t>
            </a:r>
            <a:r>
              <a:rPr lang="ru-RU" dirty="0" smtClean="0"/>
              <a:t> </a:t>
            </a:r>
            <a:r>
              <a:rPr lang="ru-RU" dirty="0"/>
              <a:t>на дно </a:t>
            </a:r>
            <a:r>
              <a:rPr lang="ru-RU" dirty="0" err="1"/>
              <a:t>водойм</a:t>
            </a:r>
            <a:r>
              <a:rPr lang="ru-RU" dirty="0"/>
              <a:t> і, зарившись у мул, </a:t>
            </a:r>
            <a:r>
              <a:rPr lang="ru-RU" dirty="0" err="1" smtClean="0"/>
              <a:t>перезимовують</a:t>
            </a:r>
            <a:endParaRPr lang="uk-UA" dirty="0"/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699792" y="2831806"/>
            <a:ext cx="3384376" cy="1224136"/>
            <a:chOff x="6820494" y="4333233"/>
            <a:chExt cx="1851371" cy="1012576"/>
          </a:xfrm>
        </p:grpSpPr>
        <p:pic>
          <p:nvPicPr>
            <p:cNvPr id="8" name="Picture 15" descr="https://encrypted-tbn2.gstatic.com/images?q=tbn:ANd9GcQfYNdDLVbd2MRzOl1PtRTZ93v2VoX1f7lTaerxouRdFR2RLPtAq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357" y="4660718"/>
              <a:ext cx="1029508" cy="68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http://tsput.ru/res/fizvosp/firstaim/stop/237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494" y="4333233"/>
              <a:ext cx="814333" cy="607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7" descr="http://atmhunt.ru/wp-content/uploads/2013/02/Ryby-Kaspijskogo-morj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4"/>
          <a:stretch>
            <a:fillRect/>
          </a:stretch>
        </p:blipFill>
        <p:spPr bwMode="auto">
          <a:xfrm>
            <a:off x="6228184" y="5403380"/>
            <a:ext cx="2404643" cy="12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6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00013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-100013"/>
            <a:ext cx="7138987" cy="936725"/>
          </a:xfrm>
        </p:spPr>
        <p:txBody>
          <a:bodyPr/>
          <a:lstStyle/>
          <a:p>
            <a:r>
              <a:rPr lang="uk-UA" dirty="0" smtClean="0"/>
              <a:t>Птахи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7" y="620688"/>
            <a:ext cx="8028384" cy="5903937"/>
          </a:xfrm>
        </p:spPr>
        <p:txBody>
          <a:bodyPr/>
          <a:lstStyle/>
          <a:p>
            <a:r>
              <a:rPr lang="uk-UA" sz="2400" dirty="0"/>
              <a:t>Перелітні птахи помічають: що ближче до осені, то коротші дні. Це й слугує їм сигналом - час у дорогу. Спочатку відлітають птахи, які живляться комахами, - солов’ї, ластівки, стрижі. Пізніше відлітають птахи, які живляться рослинною їжею: дрозди, перепілки й ті, що живуть на водоймах, - качки, гуси, лебеді. До кінця жовтня нас покидають усі перелітні птахи.</a:t>
            </a:r>
          </a:p>
          <a:p>
            <a:endParaRPr lang="uk-UA" sz="2400" dirty="0"/>
          </a:p>
          <a:p>
            <a:r>
              <a:rPr lang="uk-UA" sz="2400" dirty="0"/>
              <a:t>У листопаді в наших лісах з’являються зимові пернаті гості - снігурі, чечітки, омелюхи.</a:t>
            </a:r>
          </a:p>
          <a:p>
            <a:endParaRPr lang="uk-UA" sz="2400" dirty="0"/>
          </a:p>
          <a:p>
            <a:r>
              <a:rPr lang="uk-UA" sz="2400" dirty="0"/>
              <a:t>Осілі птахи - сороки, горобці, сизі голуби, ворони - залишають ліси та поля і переселяються ближче до помешкань людей, де можуть краще прогодуватися.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8" name="Picture 16" descr="102363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27" y="0"/>
            <a:ext cx="993594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10" y="4149080"/>
            <a:ext cx="1262633" cy="88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6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260648"/>
            <a:ext cx="7138987" cy="6263977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Осінній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дощик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дрібно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плаче,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І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листячко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жовтогаряче</a:t>
            </a:r>
            <a:endParaRPr lang="ru-RU" sz="2400" b="1" dirty="0">
              <a:solidFill>
                <a:srgbClr val="FF8021">
                  <a:lumMod val="75000"/>
                </a:srgbClr>
              </a:solidFill>
              <a:latin typeface="Trebuchet MS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З дерев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поволі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опадає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Лиш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клен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рудий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горить-палає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rgbClr val="FF8021">
                  <a:lumMod val="75000"/>
                </a:srgbClr>
              </a:solidFill>
              <a:latin typeface="Trebuchet MS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Дарує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нам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барвиста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осінь</a:t>
            </a:r>
            <a:endParaRPr lang="ru-RU" sz="2400" b="1" dirty="0">
              <a:solidFill>
                <a:srgbClr val="FF8021">
                  <a:lumMod val="75000"/>
                </a:srgbClr>
              </a:solidFill>
              <a:latin typeface="Trebuchet MS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Буяння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фарб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і неба просинь: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Ранкові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прохолодні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роси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Верби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старої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жовті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коси,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rgbClr val="FF8021">
                  <a:lumMod val="75000"/>
                </a:srgbClr>
              </a:solidFill>
              <a:latin typeface="Trebuchet MS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Багрянець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лісу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світанковий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Пташиний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щебет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загадковий</a:t>
            </a:r>
            <a:endParaRPr lang="ru-RU" sz="2400" b="1" dirty="0">
              <a:solidFill>
                <a:srgbClr val="FF8021">
                  <a:lumMod val="75000"/>
                </a:srgbClr>
              </a:solidFill>
              <a:latin typeface="Trebuchet MS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І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павутиння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візерунки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—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Це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щедрі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осені</a:t>
            </a:r>
            <a:r>
              <a:rPr lang="ru-RU" sz="24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 </a:t>
            </a:r>
            <a:r>
              <a:rPr lang="ru-RU" sz="2400" b="1" dirty="0" err="1">
                <a:solidFill>
                  <a:srgbClr val="FF8021">
                    <a:lumMod val="75000"/>
                  </a:srgbClr>
                </a:solidFill>
                <a:latin typeface="Trebuchet MS"/>
              </a:rPr>
              <a:t>дарунки</a:t>
            </a:r>
            <a:r>
              <a:rPr lang="ru-RU" sz="2000" b="1" dirty="0">
                <a:solidFill>
                  <a:srgbClr val="FF8021">
                    <a:lumMod val="75000"/>
                  </a:srgbClr>
                </a:solidFill>
                <a:latin typeface="Trebuchet MS"/>
              </a:rPr>
              <a:t>.</a:t>
            </a:r>
          </a:p>
          <a:p>
            <a:endParaRPr lang="uk-UA" dirty="0"/>
          </a:p>
        </p:txBody>
      </p:sp>
      <p:pic>
        <p:nvPicPr>
          <p:cNvPr id="9218" name="Picture 2" descr="C:\Users\Liudmila\Desktop\000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270" y="4437112"/>
            <a:ext cx="2142928" cy="16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1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ПРИРОДА\Осень\Osen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36"/>
            <a:ext cx="92630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  <a:alpha val="43000"/>
            </a:schemeClr>
          </a:solidFill>
          <a:ln w="38100"/>
        </p:spPr>
        <p:txBody>
          <a:bodyPr/>
          <a:lstStyle/>
          <a:p>
            <a:pPr>
              <a:defRPr/>
            </a:pPr>
            <a:r>
              <a:rPr lang="ru-RU" sz="6600" dirty="0" err="1" smtClean="0">
                <a:solidFill>
                  <a:schemeClr val="bg1"/>
                </a:solidFill>
              </a:rPr>
              <a:t>Осінні</a:t>
            </a:r>
            <a:r>
              <a:rPr lang="ru-RU" sz="6600" dirty="0" smtClean="0">
                <a:solidFill>
                  <a:schemeClr val="bg1"/>
                </a:solidFill>
              </a:rPr>
              <a:t> </a:t>
            </a:r>
            <a:r>
              <a:rPr lang="ru-RU" sz="6600" dirty="0" err="1" smtClean="0">
                <a:solidFill>
                  <a:schemeClr val="bg1"/>
                </a:solidFill>
              </a:rPr>
              <a:t>місяці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8000" dirty="0" smtClean="0"/>
              <a:t>Вересень</a:t>
            </a:r>
          </a:p>
          <a:p>
            <a:r>
              <a:rPr lang="uk-UA" sz="8000" dirty="0" smtClean="0"/>
              <a:t>Жовтень</a:t>
            </a:r>
          </a:p>
          <a:p>
            <a:r>
              <a:rPr lang="uk-UA" sz="8000" dirty="0" smtClean="0"/>
              <a:t>Листопад</a:t>
            </a:r>
          </a:p>
          <a:p>
            <a:endParaRPr lang="uk-UA" dirty="0"/>
          </a:p>
        </p:txBody>
      </p:sp>
      <p:pic>
        <p:nvPicPr>
          <p:cNvPr id="4103" name="Picture 7" descr="C:\Users\Liudmila\Desktop\завантаженн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08" y="1364459"/>
            <a:ext cx="2272787" cy="13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Liudmila\Desktop\завантаження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6" y="3068960"/>
            <a:ext cx="2331081" cy="14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Liudmila\Desktop\завантаження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63" y="5013176"/>
            <a:ext cx="2202732" cy="12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85918" y="214290"/>
            <a:ext cx="571504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Звозить місяць цей в комори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Кавуни і помідори,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Спілих яблук, груш і слив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Цілі гори натрусив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вантажить гарбузи</a:t>
            </a:r>
          </a:p>
          <a:p>
            <a:pPr algn="ctr" eaLnBrk="0" hangingPunct="0"/>
            <a:r>
              <a:rPr lang="uk-UA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машини і вози… </a:t>
            </a:r>
            <a:endParaRPr lang="uk-UA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is.park.ru/servlets/GetDocBody?guid=dc9536b7-c877-4710-8d90-a1f3fc7468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3326355"/>
            <a:ext cx="3401223" cy="2550917"/>
          </a:xfrm>
          <a:prstGeom prst="rect">
            <a:avLst/>
          </a:prstGeom>
          <a:noFill/>
        </p:spPr>
      </p:pic>
      <p:pic>
        <p:nvPicPr>
          <p:cNvPr id="6" name="Picture 2" descr="http://localism.com/image_store/uploads/7/7/7/1/6/ar12902630726177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3871429"/>
            <a:ext cx="3495110" cy="2621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82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274638"/>
            <a:ext cx="7138987" cy="634082"/>
          </a:xfrm>
        </p:spPr>
        <p:txBody>
          <a:bodyPr/>
          <a:lstStyle/>
          <a:p>
            <a:r>
              <a:rPr lang="uk-UA" dirty="0" smtClean="0"/>
              <a:t>Вересень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13" y="980728"/>
            <a:ext cx="7344667" cy="5543897"/>
          </a:xfrm>
        </p:spPr>
        <p:txBody>
          <a:bodyPr/>
          <a:lstStyle/>
          <a:p>
            <a:r>
              <a:rPr lang="uk-UA" sz="2800" i="1" dirty="0" smtClean="0"/>
              <a:t>Сонце світить, але менше гріє; дні ще теплі, а ночі прохолодніші, з першими заморозками; </a:t>
            </a:r>
          </a:p>
          <a:p>
            <a:r>
              <a:rPr lang="uk-UA" sz="2800" i="1" dirty="0" smtClean="0"/>
              <a:t>небо частіше вкривають темні хмари, ідуть дощі; засріблилося в повітрі тонке павутиння.</a:t>
            </a:r>
          </a:p>
          <a:p>
            <a:r>
              <a:rPr lang="uk-UA" sz="2800" i="1" dirty="0" smtClean="0"/>
              <a:t>Впали на землю жовті листочки з берези, клена, каштана, </a:t>
            </a:r>
          </a:p>
          <a:p>
            <a:r>
              <a:rPr lang="uk-UA" sz="2800" i="1" dirty="0" smtClean="0"/>
              <a:t>багряні – з горобини, вишні, червоніють кетяги горобини, калини,</a:t>
            </a:r>
          </a:p>
          <a:p>
            <a:r>
              <a:rPr lang="uk-UA" sz="2800" i="1" dirty="0" smtClean="0"/>
              <a:t>обважніла від ягід бузина, готуються до зими комахи, птахи та інші тварини.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687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57356" y="320509"/>
            <a:ext cx="609902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Чарівник прийшов у ліс,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Фарби, пензлики приніс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діброві та садочку</a:t>
            </a:r>
          </a:p>
          <a:p>
            <a:pPr lvl="0" algn="ctr" eaLnBrk="0" hangingPunct="0"/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Стали жовтими листочки</a:t>
            </a:r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 smtClean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пензлики </a:t>
            </a:r>
            <a:r>
              <a:rPr lang="uk-UA" sz="3200" b="1" i="1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приніс</a:t>
            </a:r>
            <a:endParaRPr lang="ru-RU" sz="32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3200" b="1" i="1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діброві та садочку</a:t>
            </a:r>
          </a:p>
          <a:p>
            <a:pPr algn="ctr" eaLnBrk="0" hangingPunct="0"/>
            <a:r>
              <a:rPr lang="uk-UA" sz="3200" b="1" i="1" dirty="0">
                <a:solidFill>
                  <a:prstClr val="white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Стали жовтими листочки. </a:t>
            </a:r>
            <a:endParaRPr lang="uk-UA" sz="32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:\пае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53351"/>
            <a:ext cx="6500858" cy="40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73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Жовтень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i="1" dirty="0" smtClean="0"/>
              <a:t>Сонце мерзлякувато ховається у кошлаті хмари; </a:t>
            </a:r>
          </a:p>
          <a:p>
            <a:r>
              <a:rPr lang="uk-UA" sz="2800" i="1" dirty="0" smtClean="0"/>
              <a:t>сіється дрібний холодний, набридливий дощ; відійшло бабине літо. </a:t>
            </a:r>
          </a:p>
          <a:p>
            <a:r>
              <a:rPr lang="uk-UA" sz="2800" i="1" dirty="0" smtClean="0"/>
              <a:t>Рясно опадає листя з дерев; комахи сховались у затишні місця;</a:t>
            </a:r>
          </a:p>
          <a:p>
            <a:r>
              <a:rPr lang="uk-UA" sz="2800" i="1" dirty="0" smtClean="0"/>
              <a:t> стрижі, солов'ї, зозулі, ластівки, шпаки відлетіли у вирій; </a:t>
            </a:r>
          </a:p>
          <a:p>
            <a:r>
              <a:rPr lang="uk-UA" sz="2800" i="1" dirty="0" smtClean="0"/>
              <a:t>готується до зимового сну їжачок, запасає корм білка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2048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39752" y="188640"/>
            <a:ext cx="535781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Каплі з неба, дахів, стріх,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Дощ холодний, перший сніг,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Почорнів без листя сад</a:t>
            </a:r>
          </a:p>
          <a:p>
            <a:pPr algn="ctr" eaLnBrk="0" hangingPunct="0"/>
            <a:r>
              <a:rPr lang="uk-UA" sz="3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 за місяць? </a:t>
            </a:r>
            <a:endParaRPr lang="uk-UA" sz="32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4357">
            <a:off x="1847789" y="1660844"/>
            <a:ext cx="6790864" cy="586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Листопад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 smtClean="0"/>
              <a:t>Дедалі менше сонячних днів; настає час перших морозів, </a:t>
            </a:r>
          </a:p>
          <a:p>
            <a:r>
              <a:rPr lang="uk-UA" i="1" dirty="0" smtClean="0"/>
              <a:t>особливо вони міцніють темної ночі; устеляє все довкола перший сніжок, </a:t>
            </a:r>
          </a:p>
          <a:p>
            <a:r>
              <a:rPr lang="uk-UA" i="1" dirty="0" smtClean="0"/>
              <a:t>земля під ним поринає в сон, відпочиває. </a:t>
            </a:r>
          </a:p>
          <a:p>
            <a:r>
              <a:rPr lang="uk-UA" i="1" dirty="0" smtClean="0"/>
              <a:t>Відлітають у вирій останні пташині зграї.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939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en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Osenn</Template>
  <TotalTime>322</TotalTime>
  <Words>870</Words>
  <Application>Microsoft Office PowerPoint</Application>
  <PresentationFormat>Экран (4:3)</PresentationFormat>
  <Paragraphs>121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Osenn</vt:lpstr>
      <vt:lpstr>Осінь</vt:lpstr>
      <vt:lpstr>Презентация PowerPoint</vt:lpstr>
      <vt:lpstr>Осінні місяці</vt:lpstr>
      <vt:lpstr>Презентация PowerPoint</vt:lpstr>
      <vt:lpstr>Вересень</vt:lpstr>
      <vt:lpstr>Презентация PowerPoint</vt:lpstr>
      <vt:lpstr>Жовтень</vt:lpstr>
      <vt:lpstr>Презентация PowerPoint</vt:lpstr>
      <vt:lpstr>Листопад</vt:lpstr>
      <vt:lpstr>Сезонні зміни в неживій природі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Рослини восени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Життя тварин восени</vt:lpstr>
      <vt:lpstr>Звірі</vt:lpstr>
      <vt:lpstr>Комахи</vt:lpstr>
      <vt:lpstr>Риби і земноводні</vt:lpstr>
      <vt:lpstr>Птахи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Осінь</dc:title>
  <dc:creator>Liudmila</dc:creator>
  <dc:description>http://propowerpoint.ru - Бесплатные шаблоны для презентаций. Полезные советы и уроки  _x000d__x000d_
PowerPoint .</dc:description>
  <cp:lastModifiedBy>Liudmila</cp:lastModifiedBy>
  <cp:revision>27</cp:revision>
  <dcterms:created xsi:type="dcterms:W3CDTF">2015-10-05T17:10:59Z</dcterms:created>
  <dcterms:modified xsi:type="dcterms:W3CDTF">2015-10-06T18:51:00Z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00080002080000000000010243100207f8000400038000</vt:lpwstr>
  </property>
</Properties>
</file>