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62" r:id="rId4"/>
    <p:sldId id="257" r:id="rId5"/>
    <p:sldId id="260" r:id="rId6"/>
    <p:sldId id="263" r:id="rId7"/>
    <p:sldId id="261" r:id="rId8"/>
    <p:sldId id="266" r:id="rId9"/>
    <p:sldId id="267" r:id="rId10"/>
    <p:sldId id="264" r:id="rId11"/>
    <p:sldId id="268" r:id="rId12"/>
    <p:sldId id="269" r:id="rId13"/>
    <p:sldId id="288" r:id="rId14"/>
    <p:sldId id="283" r:id="rId15"/>
    <p:sldId id="284" r:id="rId16"/>
    <p:sldId id="285" r:id="rId17"/>
    <p:sldId id="286" r:id="rId18"/>
    <p:sldId id="287" r:id="rId19"/>
    <p:sldId id="281" r:id="rId20"/>
    <p:sldId id="270" r:id="rId21"/>
    <p:sldId id="272" r:id="rId22"/>
    <p:sldId id="274" r:id="rId23"/>
    <p:sldId id="275" r:id="rId24"/>
    <p:sldId id="276" r:id="rId25"/>
    <p:sldId id="265" r:id="rId26"/>
    <p:sldId id="282" r:id="rId27"/>
    <p:sldId id="273" r:id="rId28"/>
    <p:sldId id="277" r:id="rId29"/>
    <p:sldId id="278" r:id="rId30"/>
    <p:sldId id="279" r:id="rId31"/>
    <p:sldId id="280" r:id="rId32"/>
    <p:sldId id="271" r:id="rId3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>
      <p:cViewPr>
        <p:scale>
          <a:sx n="68" d="100"/>
          <a:sy n="68" d="100"/>
        </p:scale>
        <p:origin x="-1248" y="-31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Presentations\NewYearBlue\729463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42910" y="1214423"/>
            <a:ext cx="7772400" cy="1143008"/>
          </a:xfrm>
          <a:solidFill>
            <a:schemeClr val="bg1">
              <a:alpha val="77000"/>
            </a:schemeClr>
          </a:solidFill>
        </p:spPr>
        <p:txBody>
          <a:bodyPr/>
          <a:lstStyle>
            <a:lvl1pPr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28728" y="2643182"/>
            <a:ext cx="6400800" cy="857256"/>
          </a:xfrm>
          <a:solidFill>
            <a:schemeClr val="bg1">
              <a:alpha val="78000"/>
            </a:schemeClr>
          </a:solidFill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0666C9D-44CF-4D0B-A573-91B0C7209AEB}" type="datetimeFigureOut">
              <a:rPr lang="ru-RU" smtClean="0"/>
              <a:pPr/>
              <a:t>17.12.2015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C559243-7AAF-4A55-A5F0-77EE67141BA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0666C9D-44CF-4D0B-A573-91B0C7209AEB}" type="datetimeFigureOut">
              <a:rPr lang="ru-RU" smtClean="0"/>
              <a:pPr/>
              <a:t>17.12.2015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C559243-7AAF-4A55-A5F0-77EE67141BA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0666C9D-44CF-4D0B-A573-91B0C7209AEB}" type="datetimeFigureOut">
              <a:rPr lang="ru-RU" smtClean="0"/>
              <a:pPr/>
              <a:t>17.12.2015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C559243-7AAF-4A55-A5F0-77EE67141BA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0666C9D-44CF-4D0B-A573-91B0C7209AEB}" type="datetimeFigureOut">
              <a:rPr lang="ru-RU" smtClean="0"/>
              <a:pPr/>
              <a:t>17.12.2015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C559243-7AAF-4A55-A5F0-77EE67141BA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0666C9D-44CF-4D0B-A573-91B0C7209AEB}" type="datetimeFigureOut">
              <a:rPr lang="ru-RU" smtClean="0"/>
              <a:pPr/>
              <a:t>17.12.2015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C559243-7AAF-4A55-A5F0-77EE67141BA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0666C9D-44CF-4D0B-A573-91B0C7209AEB}" type="datetimeFigureOut">
              <a:rPr lang="ru-RU" smtClean="0"/>
              <a:pPr/>
              <a:t>17.12.2015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C559243-7AAF-4A55-A5F0-77EE67141BA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0666C9D-44CF-4D0B-A573-91B0C7209AEB}" type="datetimeFigureOut">
              <a:rPr lang="ru-RU" smtClean="0"/>
              <a:pPr/>
              <a:t>17.12.2015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C559243-7AAF-4A55-A5F0-77EE67141BA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0666C9D-44CF-4D0B-A573-91B0C7209AEB}" type="datetimeFigureOut">
              <a:rPr lang="ru-RU" smtClean="0"/>
              <a:pPr/>
              <a:t>17.12.2015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C559243-7AAF-4A55-A5F0-77EE67141BA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0666C9D-44CF-4D0B-A573-91B0C7209AEB}" type="datetimeFigureOut">
              <a:rPr lang="ru-RU" smtClean="0"/>
              <a:pPr/>
              <a:t>17.12.2015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C559243-7AAF-4A55-A5F0-77EE67141BA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0666C9D-44CF-4D0B-A573-91B0C7209AEB}" type="datetimeFigureOut">
              <a:rPr lang="ru-RU" smtClean="0"/>
              <a:pPr/>
              <a:t>17.12.2015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C559243-7AAF-4A55-A5F0-77EE67141BA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G:\Presentations\NewYearBlue\NewYearBlueSliad.jpg"/>
          <p:cNvPicPr>
            <a:picLocks noChangeAspect="1" noChangeArrowheads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-1" y="0"/>
            <a:ext cx="9143999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69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85860"/>
            <a:ext cx="8229600" cy="48403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39403" y="1124744"/>
            <a:ext cx="5729290" cy="1143008"/>
          </a:xfrm>
        </p:spPr>
        <p:txBody>
          <a:bodyPr>
            <a:noAutofit/>
          </a:bodyPr>
          <a:lstStyle/>
          <a:p>
            <a:r>
              <a:rPr lang="uk-UA" sz="8000" dirty="0" smtClean="0">
                <a:solidFill>
                  <a:srgbClr val="002060"/>
                </a:solidFill>
              </a:rPr>
              <a:t>Зима</a:t>
            </a:r>
            <a:endParaRPr lang="ru-RU" sz="8000" dirty="0">
              <a:solidFill>
                <a:srgbClr val="00206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03648" y="2636912"/>
            <a:ext cx="6400800" cy="647502"/>
          </a:xfrm>
        </p:spPr>
        <p:txBody>
          <a:bodyPr/>
          <a:lstStyle/>
          <a:p>
            <a:r>
              <a:rPr lang="ru-RU" dirty="0" smtClean="0">
                <a:solidFill>
                  <a:srgbClr val="002060"/>
                </a:solidFill>
              </a:rPr>
              <a:t>Зимові зміни у природі</a:t>
            </a:r>
            <a:endParaRPr lang="ru-RU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uiExpand="1" build="p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55776" y="188640"/>
            <a:ext cx="5310336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 err="1">
                <a:solidFill>
                  <a:schemeClr val="bg1"/>
                </a:solidFill>
              </a:rPr>
              <a:t>Другий</a:t>
            </a:r>
            <a:r>
              <a:rPr lang="ru-RU" sz="3200" dirty="0">
                <a:solidFill>
                  <a:schemeClr val="bg1"/>
                </a:solidFill>
              </a:rPr>
              <a:t> </a:t>
            </a:r>
            <a:r>
              <a:rPr lang="ru-RU" sz="3200" dirty="0" err="1">
                <a:solidFill>
                  <a:schemeClr val="bg1"/>
                </a:solidFill>
              </a:rPr>
              <a:t>він</a:t>
            </a:r>
            <a:r>
              <a:rPr lang="ru-RU" sz="3200" dirty="0">
                <a:solidFill>
                  <a:schemeClr val="bg1"/>
                </a:solidFill>
              </a:rPr>
              <a:t> в </a:t>
            </a:r>
            <a:r>
              <a:rPr lang="ru-RU" sz="3200" dirty="0" err="1">
                <a:solidFill>
                  <a:schemeClr val="bg1"/>
                </a:solidFill>
              </a:rPr>
              <a:t>календарі</a:t>
            </a:r>
            <a:r>
              <a:rPr lang="ru-RU" sz="3200" dirty="0">
                <a:solidFill>
                  <a:schemeClr val="bg1"/>
                </a:solidFill>
              </a:rPr>
              <a:t>,</a:t>
            </a:r>
          </a:p>
          <a:p>
            <a:r>
              <a:rPr lang="ru-RU" sz="3200" dirty="0">
                <a:solidFill>
                  <a:schemeClr val="bg1"/>
                </a:solidFill>
              </a:rPr>
              <a:t>Холодно у </a:t>
            </a:r>
            <a:r>
              <a:rPr lang="ru-RU" sz="3200" dirty="0" err="1">
                <a:solidFill>
                  <a:schemeClr val="bg1"/>
                </a:solidFill>
              </a:rPr>
              <a:t>цій</a:t>
            </a:r>
            <a:r>
              <a:rPr lang="ru-RU" sz="3200" dirty="0">
                <a:solidFill>
                  <a:schemeClr val="bg1"/>
                </a:solidFill>
              </a:rPr>
              <a:t> </a:t>
            </a:r>
            <a:r>
              <a:rPr lang="ru-RU" sz="3200" dirty="0" err="1">
                <a:solidFill>
                  <a:schemeClr val="bg1"/>
                </a:solidFill>
              </a:rPr>
              <a:t>порі</a:t>
            </a:r>
            <a:r>
              <a:rPr lang="ru-RU" sz="3200" dirty="0">
                <a:solidFill>
                  <a:schemeClr val="bg1"/>
                </a:solidFill>
              </a:rPr>
              <a:t>.</a:t>
            </a:r>
          </a:p>
          <a:p>
            <a:r>
              <a:rPr lang="ru-RU" sz="3200" dirty="0" err="1">
                <a:solidFill>
                  <a:schemeClr val="bg1"/>
                </a:solidFill>
              </a:rPr>
              <a:t>Снігопади</a:t>
            </a:r>
            <a:r>
              <a:rPr lang="ru-RU" sz="3200" dirty="0">
                <a:solidFill>
                  <a:schemeClr val="bg1"/>
                </a:solidFill>
              </a:rPr>
              <a:t>, </a:t>
            </a:r>
            <a:r>
              <a:rPr lang="ru-RU" sz="3200" dirty="0" err="1">
                <a:solidFill>
                  <a:schemeClr val="bg1"/>
                </a:solidFill>
              </a:rPr>
              <a:t>завірюха</a:t>
            </a:r>
            <a:r>
              <a:rPr lang="ru-RU" sz="3200" dirty="0">
                <a:solidFill>
                  <a:schemeClr val="bg1"/>
                </a:solidFill>
              </a:rPr>
              <a:t>...</a:t>
            </a:r>
          </a:p>
          <a:p>
            <a:r>
              <a:rPr lang="ru-RU" sz="3200" dirty="0" err="1">
                <a:solidFill>
                  <a:schemeClr val="bg1"/>
                </a:solidFill>
              </a:rPr>
              <a:t>Всі</a:t>
            </a:r>
            <a:r>
              <a:rPr lang="ru-RU" sz="3200" dirty="0">
                <a:solidFill>
                  <a:schemeClr val="bg1"/>
                </a:solidFill>
              </a:rPr>
              <a:t> </a:t>
            </a:r>
            <a:r>
              <a:rPr lang="ru-RU" sz="3200" dirty="0" err="1">
                <a:solidFill>
                  <a:schemeClr val="bg1"/>
                </a:solidFill>
              </a:rPr>
              <a:t>сховали</a:t>
            </a:r>
            <a:r>
              <a:rPr lang="ru-RU" sz="3200" dirty="0">
                <a:solidFill>
                  <a:schemeClr val="bg1"/>
                </a:solidFill>
              </a:rPr>
              <a:t> в шапку </a:t>
            </a:r>
            <a:r>
              <a:rPr lang="ru-RU" sz="3200" dirty="0" err="1">
                <a:solidFill>
                  <a:schemeClr val="bg1"/>
                </a:solidFill>
              </a:rPr>
              <a:t>вуха</a:t>
            </a:r>
            <a:r>
              <a:rPr lang="ru-RU" sz="3200" dirty="0">
                <a:solidFill>
                  <a:schemeClr val="bg1"/>
                </a:solidFill>
              </a:rPr>
              <a:t>?</a:t>
            </a:r>
            <a:endParaRPr lang="uk-UA" sz="3200" dirty="0">
              <a:solidFill>
                <a:schemeClr val="bg1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5656" y="2340227"/>
            <a:ext cx="6552728" cy="4451185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143799" cy="2451100"/>
          </a:xfrm>
        </p:spPr>
        <p:txBody>
          <a:bodyPr>
            <a:normAutofit fontScale="90000"/>
          </a:bodyPr>
          <a:lstStyle/>
          <a:p>
            <a:pPr algn="r"/>
            <a:r>
              <a:rPr lang="uk-UA" dirty="0" smtClean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uk-UA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uk-UA" dirty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uk-UA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uk-UA" dirty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uk-UA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uk-UA" dirty="0" smtClean="0">
                <a:solidFill>
                  <a:schemeClr val="accent1">
                    <a:lumMod val="75000"/>
                  </a:schemeClr>
                </a:solidFill>
              </a:rPr>
              <a:t>лютий</a:t>
            </a:r>
            <a:endParaRPr lang="uk-UA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724948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-171400"/>
            <a:ext cx="9036496" cy="69095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/>
              <a:t> </a:t>
            </a:r>
            <a:r>
              <a:rPr lang="uk-UA" dirty="0" smtClean="0"/>
              <a:t>                                                            </a:t>
            </a:r>
            <a:r>
              <a:rPr lang="uk-UA" dirty="0" smtClean="0">
                <a:solidFill>
                  <a:schemeClr val="bg1"/>
                </a:solidFill>
              </a:rPr>
              <a:t> </a:t>
            </a:r>
            <a:r>
              <a:rPr lang="uk-UA" dirty="0" smtClean="0">
                <a:solidFill>
                  <a:srgbClr val="00B0F0"/>
                </a:solidFill>
              </a:rPr>
              <a:t>      </a:t>
            </a:r>
            <a:r>
              <a:rPr lang="uk-UA" sz="4800" b="1" i="1" dirty="0" smtClean="0">
                <a:solidFill>
                  <a:srgbClr val="00B0F0"/>
                </a:solidFill>
              </a:rPr>
              <a:t>Лютий</a:t>
            </a:r>
            <a:r>
              <a:rPr lang="uk-UA" sz="4400" b="1" i="1" dirty="0" smtClean="0">
                <a:solidFill>
                  <a:srgbClr val="00B0F0"/>
                </a:solidFill>
              </a:rPr>
              <a:t/>
            </a:r>
            <a:br>
              <a:rPr lang="uk-UA" sz="4400" b="1" i="1" dirty="0" smtClean="0">
                <a:solidFill>
                  <a:srgbClr val="00B0F0"/>
                </a:solidFill>
              </a:rPr>
            </a:br>
            <a:r>
              <a:rPr lang="uk-UA" sz="4400" b="1" i="1" dirty="0" smtClean="0">
                <a:solidFill>
                  <a:srgbClr val="00B0F0"/>
                </a:solidFill>
              </a:rPr>
              <a:t>                </a:t>
            </a:r>
            <a:r>
              <a:rPr lang="uk-UA" sz="4000" u="sng" dirty="0" smtClean="0">
                <a:solidFill>
                  <a:schemeClr val="bg1"/>
                </a:solidFill>
              </a:rPr>
              <a:t>Зміни в неживій природі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uk-UA" sz="3900" b="1" dirty="0" err="1">
                <a:solidFill>
                  <a:schemeClr val="bg1"/>
                </a:solidFill>
              </a:rPr>
              <a:t>Морозисько</a:t>
            </a:r>
            <a:r>
              <a:rPr lang="uk-UA" sz="3900" b="1" dirty="0">
                <a:solidFill>
                  <a:schemeClr val="bg1"/>
                </a:solidFill>
              </a:rPr>
              <a:t> пекучий, як вогонь, і хуртовини </a:t>
            </a:r>
            <a:r>
              <a:rPr lang="uk-UA" sz="3900" b="1" dirty="0" smtClean="0">
                <a:solidFill>
                  <a:schemeClr val="bg1"/>
                </a:solidFill>
              </a:rPr>
              <a:t>злющі;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uk-UA" sz="3900" b="1" dirty="0" smtClean="0">
                <a:solidFill>
                  <a:schemeClr val="bg1"/>
                </a:solidFill>
              </a:rPr>
              <a:t> </a:t>
            </a:r>
            <a:r>
              <a:rPr lang="uk-UA" sz="3900" b="1" dirty="0">
                <a:solidFill>
                  <a:schemeClr val="bg1"/>
                </a:solidFill>
              </a:rPr>
              <a:t>З-за хмар частіше виглядає </a:t>
            </a:r>
            <a:r>
              <a:rPr lang="uk-UA" sz="3900" b="1" dirty="0" smtClean="0">
                <a:solidFill>
                  <a:schemeClr val="bg1"/>
                </a:solidFill>
              </a:rPr>
              <a:t>сонце;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uk-UA" sz="3900" b="1" dirty="0" smtClean="0">
                <a:solidFill>
                  <a:schemeClr val="bg1"/>
                </a:solidFill>
              </a:rPr>
              <a:t> Заторохтіли</a:t>
            </a:r>
            <a:r>
              <a:rPr lang="uk-UA" sz="3900" b="1" dirty="0">
                <a:solidFill>
                  <a:schemeClr val="bg1"/>
                </a:solidFill>
              </a:rPr>
              <a:t>, зриваючись з </a:t>
            </a:r>
            <a:r>
              <a:rPr lang="uk-UA" sz="3900" b="1" dirty="0" err="1">
                <a:solidFill>
                  <a:schemeClr val="bg1"/>
                </a:solidFill>
              </a:rPr>
              <a:t>буруль</a:t>
            </a:r>
            <a:r>
              <a:rPr lang="uk-UA" sz="3900" b="1" dirty="0">
                <a:solidFill>
                  <a:schemeClr val="bg1"/>
                </a:solidFill>
              </a:rPr>
              <a:t>, краплини, прокинувся з-під криги перший кволенький </a:t>
            </a:r>
            <a:r>
              <a:rPr lang="uk-UA" sz="3900" b="1" dirty="0" smtClean="0">
                <a:solidFill>
                  <a:schemeClr val="bg1"/>
                </a:solidFill>
              </a:rPr>
              <a:t>струмочок;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uk-UA" sz="3900" b="1" dirty="0">
                <a:solidFill>
                  <a:schemeClr val="bg1"/>
                </a:solidFill>
              </a:rPr>
              <a:t>Б</a:t>
            </a:r>
            <a:r>
              <a:rPr lang="uk-UA" sz="3900" b="1" dirty="0" smtClean="0">
                <a:solidFill>
                  <a:schemeClr val="bg1"/>
                </a:solidFill>
              </a:rPr>
              <a:t>увають </a:t>
            </a:r>
            <a:r>
              <a:rPr lang="uk-UA" sz="3900" b="1" dirty="0">
                <a:solidFill>
                  <a:schemeClr val="bg1"/>
                </a:solidFill>
              </a:rPr>
              <a:t>відлиги, крізь хмари частіше проглядає </a:t>
            </a:r>
            <a:endParaRPr lang="uk-UA" sz="3900" b="1" dirty="0" smtClean="0">
              <a:solidFill>
                <a:schemeClr val="bg1"/>
              </a:solidFill>
            </a:endParaRPr>
          </a:p>
          <a:p>
            <a:r>
              <a:rPr lang="uk-UA" sz="3900" b="1" dirty="0">
                <a:solidFill>
                  <a:schemeClr val="bg1"/>
                </a:solidFill>
              </a:rPr>
              <a:t> </a:t>
            </a:r>
            <a:r>
              <a:rPr lang="uk-UA" sz="3900" b="1" dirty="0" smtClean="0">
                <a:solidFill>
                  <a:schemeClr val="bg1"/>
                </a:solidFill>
              </a:rPr>
              <a:t>    блакитне небо.</a:t>
            </a:r>
          </a:p>
        </p:txBody>
      </p:sp>
    </p:spTree>
    <p:extLst>
      <p:ext uri="{BB962C8B-B14F-4D97-AF65-F5344CB8AC3E}">
        <p14:creationId xmlns:p14="http://schemas.microsoft.com/office/powerpoint/2010/main" val="351587818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-171400"/>
            <a:ext cx="9036496" cy="6278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/>
              <a:t> </a:t>
            </a:r>
            <a:r>
              <a:rPr lang="uk-UA" dirty="0" smtClean="0"/>
              <a:t>           </a:t>
            </a:r>
            <a:r>
              <a:rPr lang="uk-UA" sz="2400" dirty="0" smtClean="0"/>
              <a:t>                                   </a:t>
            </a:r>
            <a:r>
              <a:rPr lang="uk-UA" sz="6000" b="1" i="1" dirty="0" smtClean="0">
                <a:solidFill>
                  <a:srgbClr val="00B0F0"/>
                </a:solidFill>
              </a:rPr>
              <a:t>Лютий</a:t>
            </a:r>
            <a:r>
              <a:rPr lang="uk-UA" sz="5400" b="1" i="1" dirty="0" smtClean="0">
                <a:solidFill>
                  <a:srgbClr val="00B0F0"/>
                </a:solidFill>
              </a:rPr>
              <a:t/>
            </a:r>
            <a:br>
              <a:rPr lang="uk-UA" sz="5400" b="1" i="1" dirty="0" smtClean="0">
                <a:solidFill>
                  <a:srgbClr val="00B0F0"/>
                </a:solidFill>
              </a:rPr>
            </a:br>
            <a:r>
              <a:rPr lang="uk-UA" sz="5400" b="1" i="1" dirty="0" smtClean="0">
                <a:solidFill>
                  <a:srgbClr val="00B0F0"/>
                </a:solidFill>
              </a:rPr>
              <a:t>         </a:t>
            </a:r>
            <a:r>
              <a:rPr lang="uk-UA" sz="4800" u="sng" dirty="0" smtClean="0">
                <a:solidFill>
                  <a:schemeClr val="bg1"/>
                </a:solidFill>
              </a:rPr>
              <a:t>Зміни в живій природі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sz="4800" b="1" dirty="0" err="1">
                <a:solidFill>
                  <a:schemeClr val="bg1"/>
                </a:solidFill>
              </a:rPr>
              <a:t>Збільшились</a:t>
            </a:r>
            <a:r>
              <a:rPr lang="ru-RU" sz="4800" b="1" dirty="0">
                <a:solidFill>
                  <a:schemeClr val="bg1"/>
                </a:solidFill>
              </a:rPr>
              <a:t> </a:t>
            </a:r>
            <a:r>
              <a:rPr lang="ru-RU" sz="4800" b="1" dirty="0" err="1">
                <a:solidFill>
                  <a:schemeClr val="bg1"/>
                </a:solidFill>
              </a:rPr>
              <a:t>бруньки</a:t>
            </a:r>
            <a:r>
              <a:rPr lang="ru-RU" sz="4800" b="1" dirty="0">
                <a:solidFill>
                  <a:schemeClr val="bg1"/>
                </a:solidFill>
              </a:rPr>
              <a:t> на </a:t>
            </a:r>
            <a:r>
              <a:rPr lang="ru-RU" sz="4800" b="1" dirty="0" smtClean="0">
                <a:solidFill>
                  <a:schemeClr val="bg1"/>
                </a:solidFill>
              </a:rPr>
              <a:t>деревах;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sz="4800" b="1" dirty="0">
                <a:solidFill>
                  <a:schemeClr val="bg1"/>
                </a:solidFill>
              </a:rPr>
              <a:t>В</a:t>
            </a:r>
            <a:r>
              <a:rPr lang="ru-RU" sz="4800" b="1" dirty="0" smtClean="0">
                <a:solidFill>
                  <a:schemeClr val="bg1"/>
                </a:solidFill>
              </a:rPr>
              <a:t>есело </a:t>
            </a:r>
            <a:r>
              <a:rPr lang="ru-RU" sz="4800" b="1" dirty="0" err="1">
                <a:solidFill>
                  <a:schemeClr val="bg1"/>
                </a:solidFill>
              </a:rPr>
              <a:t>зацінькали</a:t>
            </a:r>
            <a:r>
              <a:rPr lang="ru-RU" sz="4800" b="1" dirty="0">
                <a:solidFill>
                  <a:schemeClr val="bg1"/>
                </a:solidFill>
              </a:rPr>
              <a:t> </a:t>
            </a:r>
            <a:r>
              <a:rPr lang="ru-RU" sz="4800" b="1" dirty="0" err="1">
                <a:solidFill>
                  <a:schemeClr val="bg1"/>
                </a:solidFill>
              </a:rPr>
              <a:t>синиці</a:t>
            </a:r>
            <a:r>
              <a:rPr lang="ru-RU" sz="4800" b="1" dirty="0">
                <a:solidFill>
                  <a:schemeClr val="bg1"/>
                </a:solidFill>
              </a:rPr>
              <a:t>, </a:t>
            </a:r>
            <a:r>
              <a:rPr lang="ru-RU" sz="4800" b="1" dirty="0" err="1">
                <a:solidFill>
                  <a:schemeClr val="bg1"/>
                </a:solidFill>
              </a:rPr>
              <a:t>сповіщаючи</a:t>
            </a:r>
            <a:r>
              <a:rPr lang="ru-RU" sz="4800" b="1" dirty="0">
                <a:solidFill>
                  <a:schemeClr val="bg1"/>
                </a:solidFill>
              </a:rPr>
              <a:t>, </a:t>
            </a:r>
            <a:r>
              <a:rPr lang="ru-RU" sz="4800" b="1" dirty="0" err="1">
                <a:solidFill>
                  <a:schemeClr val="bg1"/>
                </a:solidFill>
              </a:rPr>
              <a:t>що</a:t>
            </a:r>
            <a:r>
              <a:rPr lang="ru-RU" sz="4800" b="1" dirty="0">
                <a:solidFill>
                  <a:schemeClr val="bg1"/>
                </a:solidFill>
              </a:rPr>
              <a:t> </a:t>
            </a:r>
            <a:r>
              <a:rPr lang="ru-RU" sz="4800" b="1" dirty="0" err="1">
                <a:solidFill>
                  <a:schemeClr val="bg1"/>
                </a:solidFill>
              </a:rPr>
              <a:t>від</a:t>
            </a:r>
            <a:r>
              <a:rPr lang="ru-RU" sz="4800" b="1" dirty="0">
                <a:solidFill>
                  <a:schemeClr val="bg1"/>
                </a:solidFill>
              </a:rPr>
              <a:t> </a:t>
            </a:r>
            <a:r>
              <a:rPr lang="ru-RU" sz="4800" b="1" dirty="0" err="1">
                <a:solidFill>
                  <a:schemeClr val="bg1"/>
                </a:solidFill>
              </a:rPr>
              <a:t>зими</a:t>
            </a:r>
            <a:r>
              <a:rPr lang="ru-RU" sz="4800" b="1" dirty="0">
                <a:solidFill>
                  <a:schemeClr val="bg1"/>
                </a:solidFill>
              </a:rPr>
              <a:t> до </a:t>
            </a:r>
            <a:r>
              <a:rPr lang="ru-RU" sz="4800" b="1" dirty="0" err="1">
                <a:solidFill>
                  <a:schemeClr val="bg1"/>
                </a:solidFill>
              </a:rPr>
              <a:t>весни</a:t>
            </a:r>
            <a:r>
              <a:rPr lang="ru-RU" sz="4800" b="1" dirty="0">
                <a:solidFill>
                  <a:schemeClr val="bg1"/>
                </a:solidFill>
              </a:rPr>
              <a:t> </a:t>
            </a:r>
            <a:r>
              <a:rPr lang="ru-RU" sz="4800" b="1" dirty="0" err="1">
                <a:solidFill>
                  <a:schemeClr val="bg1"/>
                </a:solidFill>
              </a:rPr>
              <a:t>тепер</a:t>
            </a:r>
            <a:r>
              <a:rPr lang="ru-RU" sz="4800" b="1" dirty="0">
                <a:solidFill>
                  <a:schemeClr val="bg1"/>
                </a:solidFill>
              </a:rPr>
              <a:t> уже один </a:t>
            </a:r>
            <a:r>
              <a:rPr lang="ru-RU" sz="4800" b="1" dirty="0" err="1">
                <a:solidFill>
                  <a:schemeClr val="bg1"/>
                </a:solidFill>
              </a:rPr>
              <a:t>крок</a:t>
            </a:r>
            <a:r>
              <a:rPr lang="ru-RU" sz="4800" b="1" dirty="0">
                <a:solidFill>
                  <a:schemeClr val="bg1"/>
                </a:solidFill>
              </a:rPr>
              <a:t> </a:t>
            </a:r>
            <a:r>
              <a:rPr lang="ru-RU" sz="4800" b="1" dirty="0" err="1">
                <a:solidFill>
                  <a:schemeClr val="bg1"/>
                </a:solidFill>
              </a:rPr>
              <a:t>ступити</a:t>
            </a:r>
            <a:r>
              <a:rPr lang="ru-RU" sz="4800" b="1" dirty="0">
                <a:solidFill>
                  <a:schemeClr val="bg1"/>
                </a:solidFill>
              </a:rPr>
              <a:t>.</a:t>
            </a:r>
            <a:endParaRPr lang="uk-UA" sz="4800" b="1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210254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Життя рослин взимку</a:t>
            </a:r>
            <a:endParaRPr lang="uk-UA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32656"/>
            <a:ext cx="2880320" cy="3956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9056600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285860"/>
            <a:ext cx="5915000" cy="4840303"/>
          </a:xfrm>
        </p:spPr>
        <p:txBody>
          <a:bodyPr>
            <a:normAutofit lnSpcReduction="10000"/>
          </a:bodyPr>
          <a:lstStyle/>
          <a:p>
            <a:r>
              <a:rPr lang="uk-UA" dirty="0"/>
              <a:t>Ще восени однорічні трав’янисті рослини зів’яли, залишивши своє насіння в ґрунті. З нього навесні виростуть нові </a:t>
            </a:r>
            <a:r>
              <a:rPr lang="uk-UA" dirty="0" smtClean="0"/>
              <a:t>трави;</a:t>
            </a:r>
          </a:p>
          <a:p>
            <a:r>
              <a:rPr lang="ru-RU" dirty="0"/>
              <a:t>У </a:t>
            </a:r>
            <a:r>
              <a:rPr lang="ru-RU" dirty="0" err="1"/>
              <a:t>багаторічних</a:t>
            </a:r>
            <a:r>
              <a:rPr lang="ru-RU" dirty="0"/>
              <a:t> </a:t>
            </a:r>
            <a:r>
              <a:rPr lang="ru-RU" dirty="0" err="1"/>
              <a:t>трав’янистих</a:t>
            </a:r>
            <a:r>
              <a:rPr lang="ru-RU" dirty="0"/>
              <a:t> </a:t>
            </a:r>
            <a:r>
              <a:rPr lang="ru-RU" dirty="0" err="1"/>
              <a:t>рослин</a:t>
            </a:r>
            <a:r>
              <a:rPr lang="ru-RU" dirty="0"/>
              <a:t> </a:t>
            </a:r>
            <a:r>
              <a:rPr lang="ru-RU" dirty="0" err="1"/>
              <a:t>відмерла</a:t>
            </a:r>
            <a:r>
              <a:rPr lang="ru-RU" dirty="0"/>
              <a:t> </a:t>
            </a:r>
            <a:r>
              <a:rPr lang="ru-RU" dirty="0" err="1"/>
              <a:t>наземна</a:t>
            </a:r>
            <a:r>
              <a:rPr lang="ru-RU" dirty="0"/>
              <a:t> </a:t>
            </a:r>
            <a:r>
              <a:rPr lang="ru-RU" dirty="0" err="1"/>
              <a:t>частина</a:t>
            </a:r>
            <a:r>
              <a:rPr lang="ru-RU" dirty="0"/>
              <a:t> </a:t>
            </a:r>
            <a:r>
              <a:rPr lang="ru-RU" dirty="0" err="1"/>
              <a:t>рослини</a:t>
            </a:r>
            <a:r>
              <a:rPr lang="ru-RU" dirty="0"/>
              <a:t>, в </a:t>
            </a:r>
            <a:r>
              <a:rPr lang="ru-RU" dirty="0" err="1"/>
              <a:t>ґрунті</a:t>
            </a:r>
            <a:r>
              <a:rPr lang="ru-RU" dirty="0"/>
              <a:t> </a:t>
            </a:r>
            <a:r>
              <a:rPr lang="ru-RU" dirty="0" err="1"/>
              <a:t>лишилися</a:t>
            </a:r>
            <a:r>
              <a:rPr lang="ru-RU" dirty="0"/>
              <a:t> </a:t>
            </a:r>
            <a:r>
              <a:rPr lang="ru-RU" dirty="0" err="1"/>
              <a:t>кореневища</a:t>
            </a:r>
            <a:r>
              <a:rPr lang="ru-RU" dirty="0"/>
              <a:t>, </a:t>
            </a:r>
            <a:r>
              <a:rPr lang="ru-RU" dirty="0" err="1"/>
              <a:t>бульби</a:t>
            </a:r>
            <a:r>
              <a:rPr lang="ru-RU" dirty="0"/>
              <a:t>, </a:t>
            </a:r>
            <a:r>
              <a:rPr lang="ru-RU" dirty="0" err="1"/>
              <a:t>цибулини</a:t>
            </a:r>
            <a:r>
              <a:rPr lang="ru-RU" dirty="0"/>
              <a:t>.</a:t>
            </a:r>
            <a:endParaRPr lang="uk-UA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1268760"/>
            <a:ext cx="2729880" cy="2047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3515334"/>
            <a:ext cx="2708760" cy="32557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1661930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620688"/>
            <a:ext cx="8229600" cy="5505475"/>
          </a:xfrm>
        </p:spPr>
        <p:txBody>
          <a:bodyPr/>
          <a:lstStyle/>
          <a:p>
            <a:r>
              <a:rPr lang="uk-UA" dirty="0" smtClean="0"/>
              <a:t>Деякі рослини залишаються зеленими під снігом усю зиму. Це суниці, верес, журавлина. Є рослини, що ростуть і взимку.</a:t>
            </a:r>
            <a:endParaRPr lang="uk-UA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1324" y="2636912"/>
            <a:ext cx="6086475" cy="299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2351717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332656"/>
            <a:ext cx="8229600" cy="5793507"/>
          </a:xfrm>
        </p:spPr>
        <p:txBody>
          <a:bodyPr/>
          <a:lstStyle/>
          <a:p>
            <a:r>
              <a:rPr lang="uk-UA" dirty="0"/>
              <a:t>Під шаром снігу та опалого листя у </a:t>
            </a:r>
            <a:r>
              <a:rPr lang="uk-UA" dirty="0" err="1"/>
              <a:t>підсніжників</a:t>
            </a:r>
            <a:r>
              <a:rPr lang="uk-UA" dirty="0"/>
              <a:t>, пролісок, рясту з’являються пуп’янки, які з настанням тепла розпускаються. Життя рослинам узимку зберігає сніжна ковдра</a:t>
            </a:r>
            <a:r>
              <a:rPr lang="uk-UA" dirty="0" smtClean="0"/>
              <a:t>.</a:t>
            </a:r>
          </a:p>
          <a:p>
            <a:pPr marL="0" indent="0">
              <a:buNone/>
            </a:pPr>
            <a:endParaRPr lang="uk-UA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0731" y="3356992"/>
            <a:ext cx="3816424" cy="2862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414235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88641"/>
            <a:ext cx="8229600" cy="3384375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uk-UA" dirty="0"/>
              <a:t>У глибокому спокої перебувають дерева і кущі. Майже всі вони на зиму скинули листя. Однак на їхніх гілках залишаються бруньки. Зовні бруньки вкриті темними лусочками. Усередині бруньки є дуже дрібні зелені листочки. Наприкінці січня на вербі бруньки збільшуються, скидають лусочки і вкриваються світлим пушком. За зиму бруньки підростають на інших деревах і кущах. Яка б не була сувора зима, ріст рослин не припиняється, а лише сповільнюється.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3409034"/>
            <a:ext cx="2238375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28219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У </a:t>
            </a:r>
            <a:r>
              <a:rPr lang="ru-RU" dirty="0" err="1"/>
              <a:t>зимовому</a:t>
            </a:r>
            <a:r>
              <a:rPr lang="ru-RU" dirty="0"/>
              <a:t> </a:t>
            </a:r>
            <a:r>
              <a:rPr lang="ru-RU" dirty="0" err="1"/>
              <a:t>лісі</a:t>
            </a:r>
            <a:r>
              <a:rPr lang="ru-RU" dirty="0"/>
              <a:t> </a:t>
            </a:r>
            <a:r>
              <a:rPr lang="ru-RU" dirty="0" err="1"/>
              <a:t>милують</a:t>
            </a:r>
            <a:r>
              <a:rPr lang="ru-RU" dirty="0"/>
              <a:t> око </a:t>
            </a:r>
            <a:r>
              <a:rPr lang="ru-RU" dirty="0" err="1"/>
              <a:t>припорошені</a:t>
            </a:r>
            <a:r>
              <a:rPr lang="ru-RU" dirty="0"/>
              <a:t> </a:t>
            </a:r>
            <a:r>
              <a:rPr lang="ru-RU" dirty="0" err="1"/>
              <a:t>снігом</a:t>
            </a:r>
            <a:r>
              <a:rPr lang="ru-RU" dirty="0"/>
              <a:t> </a:t>
            </a:r>
            <a:r>
              <a:rPr lang="ru-RU" dirty="0" err="1"/>
              <a:t>зелені</a:t>
            </a:r>
            <a:r>
              <a:rPr lang="ru-RU" dirty="0"/>
              <a:t> </a:t>
            </a:r>
            <a:r>
              <a:rPr lang="ru-RU" dirty="0" err="1"/>
              <a:t>ялини</a:t>
            </a:r>
            <a:r>
              <a:rPr lang="ru-RU" dirty="0"/>
              <a:t> й сосни</a:t>
            </a:r>
            <a:endParaRPr lang="uk-UA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996952"/>
            <a:ext cx="6105525" cy="280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0528790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Життя тварин взимку</a:t>
            </a:r>
            <a:endParaRPr lang="uk-UA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00717"/>
            <a:ext cx="3096344" cy="3936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1957433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636912"/>
            <a:ext cx="8229600" cy="796908"/>
          </a:xfrm>
        </p:spPr>
        <p:txBody>
          <a:bodyPr>
            <a:normAutofit fontScale="90000"/>
          </a:bodyPr>
          <a:lstStyle/>
          <a:p>
            <a:pPr algn="l"/>
            <a:r>
              <a:rPr lang="ru-RU" sz="3600" i="1" dirty="0"/>
              <a:t>Дорога </a:t>
            </a:r>
            <a:r>
              <a:rPr lang="ru-RU" sz="3600" i="1" dirty="0" err="1"/>
              <a:t>біла</a:t>
            </a:r>
            <a:r>
              <a:rPr lang="ru-RU" sz="3600" i="1" dirty="0"/>
              <a:t> </a:t>
            </a:r>
            <a:r>
              <a:rPr lang="ru-RU" sz="3600" i="1" dirty="0" smtClean="0"/>
              <a:t>стелиться</a:t>
            </a:r>
            <a:r>
              <a:rPr lang="ru-RU" sz="3600" i="1" dirty="0"/>
              <a:t>, </a:t>
            </a:r>
            <a:br>
              <a:rPr lang="ru-RU" sz="3600" i="1" dirty="0"/>
            </a:br>
            <a:r>
              <a:rPr lang="ru-RU" sz="3600" i="1" dirty="0"/>
              <a:t>І краю </a:t>
            </a:r>
            <a:r>
              <a:rPr lang="ru-RU" sz="3600" i="1" dirty="0" err="1"/>
              <a:t>їй</a:t>
            </a:r>
            <a:r>
              <a:rPr lang="ru-RU" sz="3600" i="1" dirty="0"/>
              <a:t> нема. </a:t>
            </a:r>
            <a:br>
              <a:rPr lang="ru-RU" sz="3600" i="1" dirty="0"/>
            </a:br>
            <a:r>
              <a:rPr lang="ru-RU" sz="3600" i="1" dirty="0" err="1"/>
              <a:t>Сніжок</a:t>
            </a:r>
            <a:r>
              <a:rPr lang="ru-RU" sz="3600" i="1" dirty="0"/>
              <a:t> мете. </a:t>
            </a:r>
            <a:r>
              <a:rPr lang="ru-RU" sz="3600" i="1" dirty="0" err="1"/>
              <a:t>Метелиця</a:t>
            </a:r>
            <a:r>
              <a:rPr lang="ru-RU" sz="3600" i="1" dirty="0"/>
              <a:t>. </a:t>
            </a:r>
            <a:br>
              <a:rPr lang="ru-RU" sz="3600" i="1" dirty="0"/>
            </a:br>
            <a:r>
              <a:rPr lang="ru-RU" sz="3600" i="1" dirty="0" err="1"/>
              <a:t>Прийшла</a:t>
            </a:r>
            <a:r>
              <a:rPr lang="ru-RU" sz="3600" i="1" dirty="0"/>
              <a:t> до нас зима. </a:t>
            </a:r>
            <a:br>
              <a:rPr lang="ru-RU" sz="3600" i="1" dirty="0"/>
            </a:br>
            <a:r>
              <a:rPr lang="ru-RU" sz="3600" i="1" dirty="0" err="1"/>
              <a:t>Льодком</a:t>
            </a:r>
            <a:r>
              <a:rPr lang="ru-RU" sz="3600" i="1" dirty="0"/>
              <a:t> тоненьким </a:t>
            </a:r>
            <a:r>
              <a:rPr lang="ru-RU" sz="3600" i="1" dirty="0" err="1" smtClean="0"/>
              <a:t>скована</a:t>
            </a:r>
            <a:r>
              <a:rPr lang="ru-RU" sz="3600" i="1" dirty="0"/>
              <a:t>, </a:t>
            </a:r>
            <a:br>
              <a:rPr lang="ru-RU" sz="3600" i="1" dirty="0"/>
            </a:br>
            <a:r>
              <a:rPr lang="ru-RU" sz="3600" i="1" dirty="0" err="1"/>
              <a:t>Спинилася</a:t>
            </a:r>
            <a:r>
              <a:rPr lang="ru-RU" sz="3600" i="1" dirty="0"/>
              <a:t> </a:t>
            </a:r>
            <a:r>
              <a:rPr lang="ru-RU" sz="3600" i="1" dirty="0" err="1"/>
              <a:t>ріка</a:t>
            </a:r>
            <a:r>
              <a:rPr lang="ru-RU" sz="3600" i="1" dirty="0"/>
              <a:t>. </a:t>
            </a:r>
            <a:br>
              <a:rPr lang="ru-RU" sz="3600" i="1" dirty="0"/>
            </a:br>
            <a:r>
              <a:rPr lang="ru-RU" sz="3600" i="1" dirty="0"/>
              <a:t>Повита тихим сном вона, </a:t>
            </a:r>
            <a:br>
              <a:rPr lang="ru-RU" sz="3600" i="1" dirty="0"/>
            </a:br>
            <a:r>
              <a:rPr lang="ru-RU" sz="3600" i="1" dirty="0" err="1"/>
              <a:t>Весняних</a:t>
            </a:r>
            <a:r>
              <a:rPr lang="ru-RU" sz="3600" i="1" dirty="0"/>
              <a:t> </a:t>
            </a:r>
            <a:r>
              <a:rPr lang="ru-RU" sz="3600" i="1" dirty="0" err="1"/>
              <a:t>днів</a:t>
            </a:r>
            <a:r>
              <a:rPr lang="ru-RU" sz="3600" i="1" dirty="0"/>
              <a:t> чека. </a:t>
            </a:r>
            <a:br>
              <a:rPr lang="ru-RU" sz="3600" i="1" dirty="0"/>
            </a:br>
            <a:r>
              <a:rPr lang="ru-RU" sz="3600" i="1" dirty="0"/>
              <a:t>І </a:t>
            </a:r>
            <a:r>
              <a:rPr lang="ru-RU" sz="3600" i="1" dirty="0" err="1"/>
              <a:t>ліс</a:t>
            </a:r>
            <a:r>
              <a:rPr lang="ru-RU" sz="3600" i="1" dirty="0"/>
              <a:t> </a:t>
            </a:r>
            <a:r>
              <a:rPr lang="ru-RU" sz="3600" i="1" dirty="0" err="1"/>
              <a:t>дріма</a:t>
            </a:r>
            <a:r>
              <a:rPr lang="ru-RU" sz="3600" i="1" dirty="0"/>
              <a:t>. </a:t>
            </a:r>
            <a:r>
              <a:rPr lang="ru-RU" sz="3600" i="1" dirty="0" smtClean="0"/>
              <a:t>Безлистою </a:t>
            </a:r>
            <a:r>
              <a:rPr lang="ru-RU" sz="3600" i="1" dirty="0"/>
              <a:t/>
            </a:r>
            <a:br>
              <a:rPr lang="ru-RU" sz="3600" i="1" dirty="0"/>
            </a:br>
            <a:r>
              <a:rPr lang="ru-RU" sz="3600" i="1" dirty="0" err="1"/>
              <a:t>Верхівкою</a:t>
            </a:r>
            <a:r>
              <a:rPr lang="ru-RU" sz="3600" i="1" dirty="0"/>
              <a:t> поник. </a:t>
            </a:r>
            <a:br>
              <a:rPr lang="ru-RU" sz="3600" i="1" dirty="0"/>
            </a:br>
            <a:r>
              <a:rPr lang="ru-RU" sz="3600" i="1" dirty="0"/>
              <a:t>Над ним </a:t>
            </a:r>
            <a:r>
              <a:rPr lang="ru-RU" sz="3600" i="1" dirty="0" err="1"/>
              <a:t>пісні</a:t>
            </a:r>
            <a:r>
              <a:rPr lang="ru-RU" sz="3600" i="1" dirty="0"/>
              <a:t> </a:t>
            </a:r>
            <a:r>
              <a:rPr lang="ru-RU" sz="3600" i="1" dirty="0" err="1"/>
              <a:t>висвистує</a:t>
            </a:r>
            <a:r>
              <a:rPr lang="ru-RU" sz="3600" i="1" dirty="0"/>
              <a:t> </a:t>
            </a:r>
            <a:br>
              <a:rPr lang="ru-RU" sz="3600" i="1" dirty="0"/>
            </a:br>
            <a:r>
              <a:rPr lang="ru-RU" sz="3600" i="1" dirty="0" err="1"/>
              <a:t>Лиш</a:t>
            </a:r>
            <a:r>
              <a:rPr lang="ru-RU" sz="3600" i="1" dirty="0"/>
              <a:t> </a:t>
            </a:r>
            <a:r>
              <a:rPr lang="ru-RU" sz="3600" i="1" dirty="0" err="1"/>
              <a:t>вітер-сніговик</a:t>
            </a:r>
            <a:r>
              <a:rPr lang="ru-RU" sz="3600" i="1" dirty="0"/>
              <a:t>.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2120" y="620688"/>
            <a:ext cx="3362765" cy="220617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2120" y="3140968"/>
            <a:ext cx="3362765" cy="2309076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987824" y="6021288"/>
            <a:ext cx="127355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400" dirty="0">
                <a:solidFill>
                  <a:schemeClr val="bg1"/>
                </a:solidFill>
              </a:rPr>
              <a:t>В. Бичко</a:t>
            </a:r>
          </a:p>
        </p:txBody>
      </p:sp>
    </p:spTree>
    <p:extLst>
      <p:ext uri="{BB962C8B-B14F-4D97-AF65-F5344CB8AC3E}">
        <p14:creationId xmlns:p14="http://schemas.microsoft.com/office/powerpoint/2010/main" val="364034012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47664" y="188640"/>
            <a:ext cx="7470576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i="1" dirty="0" err="1">
                <a:solidFill>
                  <a:schemeClr val="bg1"/>
                </a:solidFill>
              </a:rPr>
              <a:t>Одяглися</a:t>
            </a:r>
            <a:r>
              <a:rPr lang="ru-RU" sz="4000" b="1" i="1" dirty="0">
                <a:solidFill>
                  <a:schemeClr val="bg1"/>
                </a:solidFill>
              </a:rPr>
              <a:t> люди в </a:t>
            </a:r>
            <a:r>
              <a:rPr lang="ru-RU" sz="4000" b="1" i="1" dirty="0" err="1">
                <a:solidFill>
                  <a:schemeClr val="bg1"/>
                </a:solidFill>
              </a:rPr>
              <a:t>шуби</a:t>
            </a:r>
            <a:r>
              <a:rPr lang="ru-RU" sz="4000" b="1" i="1" dirty="0">
                <a:solidFill>
                  <a:schemeClr val="bg1"/>
                </a:solidFill>
              </a:rPr>
              <a:t>,</a:t>
            </a:r>
          </a:p>
          <a:p>
            <a:r>
              <a:rPr lang="ru-RU" sz="4000" b="1" i="1" dirty="0">
                <a:solidFill>
                  <a:schemeClr val="bg1"/>
                </a:solidFill>
              </a:rPr>
              <a:t>Натопили добре груби.</a:t>
            </a:r>
          </a:p>
          <a:p>
            <a:r>
              <a:rPr lang="ru-RU" sz="4000" b="1" i="1" dirty="0" err="1">
                <a:solidFill>
                  <a:schemeClr val="bg1"/>
                </a:solidFill>
              </a:rPr>
              <a:t>Білки</a:t>
            </a:r>
            <a:r>
              <a:rPr lang="ru-RU" sz="4000" b="1" i="1" dirty="0">
                <a:solidFill>
                  <a:schemeClr val="bg1"/>
                </a:solidFill>
              </a:rPr>
              <a:t> </a:t>
            </a:r>
            <a:r>
              <a:rPr lang="ru-RU" sz="4000" b="1" i="1" dirty="0" err="1">
                <a:solidFill>
                  <a:schemeClr val="bg1"/>
                </a:solidFill>
              </a:rPr>
              <a:t>гріються</a:t>
            </a:r>
            <a:r>
              <a:rPr lang="ru-RU" sz="4000" b="1" i="1" dirty="0">
                <a:solidFill>
                  <a:schemeClr val="bg1"/>
                </a:solidFill>
              </a:rPr>
              <a:t> в </a:t>
            </a:r>
            <a:r>
              <a:rPr lang="ru-RU" sz="4000" b="1" i="1" dirty="0" err="1">
                <a:solidFill>
                  <a:schemeClr val="bg1"/>
                </a:solidFill>
              </a:rPr>
              <a:t>дуплі</a:t>
            </a:r>
            <a:r>
              <a:rPr lang="ru-RU" sz="4000" b="1" i="1" dirty="0">
                <a:solidFill>
                  <a:schemeClr val="bg1"/>
                </a:solidFill>
              </a:rPr>
              <a:t>,</a:t>
            </a:r>
          </a:p>
          <a:p>
            <a:r>
              <a:rPr lang="ru-RU" sz="4000" b="1" i="1" dirty="0" err="1">
                <a:solidFill>
                  <a:schemeClr val="bg1"/>
                </a:solidFill>
              </a:rPr>
              <a:t>Миші</a:t>
            </a:r>
            <a:r>
              <a:rPr lang="ru-RU" sz="4000" b="1" i="1" dirty="0">
                <a:solidFill>
                  <a:schemeClr val="bg1"/>
                </a:solidFill>
              </a:rPr>
              <a:t> – в норах у </a:t>
            </a:r>
            <a:r>
              <a:rPr lang="ru-RU" sz="4000" b="1" i="1" dirty="0" err="1">
                <a:solidFill>
                  <a:schemeClr val="bg1"/>
                </a:solidFill>
              </a:rPr>
              <a:t>землі</a:t>
            </a:r>
            <a:r>
              <a:rPr lang="ru-RU" sz="4000" b="1" i="1" dirty="0">
                <a:solidFill>
                  <a:schemeClr val="bg1"/>
                </a:solidFill>
              </a:rPr>
              <a:t>.</a:t>
            </a:r>
          </a:p>
          <a:p>
            <a:r>
              <a:rPr lang="ru-RU" sz="4000" b="1" i="1" dirty="0" err="1">
                <a:solidFill>
                  <a:schemeClr val="bg1"/>
                </a:solidFill>
              </a:rPr>
              <a:t>Сплять</a:t>
            </a:r>
            <a:r>
              <a:rPr lang="ru-RU" sz="4000" b="1" i="1" dirty="0">
                <a:solidFill>
                  <a:schemeClr val="bg1"/>
                </a:solidFill>
              </a:rPr>
              <a:t> </a:t>
            </a:r>
            <a:r>
              <a:rPr lang="ru-RU" sz="4000" b="1" i="1" dirty="0" err="1">
                <a:solidFill>
                  <a:schemeClr val="bg1"/>
                </a:solidFill>
              </a:rPr>
              <a:t>ведмеді</a:t>
            </a:r>
            <a:r>
              <a:rPr lang="ru-RU" sz="4000" b="1" i="1" dirty="0">
                <a:solidFill>
                  <a:schemeClr val="bg1"/>
                </a:solidFill>
              </a:rPr>
              <a:t> в </a:t>
            </a:r>
            <a:r>
              <a:rPr lang="ru-RU" sz="4000" b="1" i="1" dirty="0" err="1">
                <a:solidFill>
                  <a:schemeClr val="bg1"/>
                </a:solidFill>
              </a:rPr>
              <a:t>теплих</a:t>
            </a:r>
            <a:r>
              <a:rPr lang="ru-RU" sz="4000" b="1" i="1" dirty="0">
                <a:solidFill>
                  <a:schemeClr val="bg1"/>
                </a:solidFill>
              </a:rPr>
              <a:t> </a:t>
            </a:r>
            <a:r>
              <a:rPr lang="ru-RU" sz="4000" b="1" i="1" dirty="0" err="1">
                <a:solidFill>
                  <a:schemeClr val="bg1"/>
                </a:solidFill>
              </a:rPr>
              <a:t>лігвах</a:t>
            </a:r>
            <a:r>
              <a:rPr lang="ru-RU" sz="4000" b="1" i="1" dirty="0">
                <a:solidFill>
                  <a:schemeClr val="bg1"/>
                </a:solidFill>
              </a:rPr>
              <a:t>,</a:t>
            </a:r>
          </a:p>
          <a:p>
            <a:r>
              <a:rPr lang="ru-RU" sz="4000" b="1" i="1" dirty="0">
                <a:solidFill>
                  <a:schemeClr val="bg1"/>
                </a:solidFill>
              </a:rPr>
              <a:t>Сосни в </a:t>
            </a:r>
            <a:r>
              <a:rPr lang="ru-RU" sz="4000" b="1" i="1" dirty="0" err="1">
                <a:solidFill>
                  <a:schemeClr val="bg1"/>
                </a:solidFill>
              </a:rPr>
              <a:t>інею</a:t>
            </a:r>
            <a:r>
              <a:rPr lang="ru-RU" sz="4000" b="1" i="1" dirty="0">
                <a:solidFill>
                  <a:schemeClr val="bg1"/>
                </a:solidFill>
              </a:rPr>
              <a:t> застигли,</a:t>
            </a:r>
          </a:p>
          <a:p>
            <a:r>
              <a:rPr lang="ru-RU" sz="4000" b="1" i="1" dirty="0">
                <a:solidFill>
                  <a:schemeClr val="bg1"/>
                </a:solidFill>
              </a:rPr>
              <a:t>І </a:t>
            </a:r>
            <a:r>
              <a:rPr lang="ru-RU" sz="4000" b="1" i="1" dirty="0" err="1">
                <a:solidFill>
                  <a:schemeClr val="bg1"/>
                </a:solidFill>
              </a:rPr>
              <a:t>під</a:t>
            </a:r>
            <a:r>
              <a:rPr lang="ru-RU" sz="4000" b="1" i="1" dirty="0">
                <a:solidFill>
                  <a:schemeClr val="bg1"/>
                </a:solidFill>
              </a:rPr>
              <a:t> </a:t>
            </a:r>
            <a:r>
              <a:rPr lang="ru-RU" sz="4000" b="1" i="1" dirty="0" err="1">
                <a:solidFill>
                  <a:schemeClr val="bg1"/>
                </a:solidFill>
              </a:rPr>
              <a:t>кригою</a:t>
            </a:r>
            <a:r>
              <a:rPr lang="ru-RU" sz="4000" b="1" i="1" dirty="0">
                <a:solidFill>
                  <a:schemeClr val="bg1"/>
                </a:solidFill>
              </a:rPr>
              <a:t> на </a:t>
            </a:r>
            <a:r>
              <a:rPr lang="ru-RU" sz="4000" b="1" i="1" dirty="0" err="1">
                <a:solidFill>
                  <a:schemeClr val="bg1"/>
                </a:solidFill>
              </a:rPr>
              <a:t>дні</a:t>
            </a:r>
            <a:endParaRPr lang="ru-RU" sz="4000" b="1" i="1" dirty="0">
              <a:solidFill>
                <a:schemeClr val="bg1"/>
              </a:solidFill>
            </a:endParaRPr>
          </a:p>
          <a:p>
            <a:r>
              <a:rPr lang="ru-RU" sz="4000" b="1" i="1" dirty="0" err="1">
                <a:solidFill>
                  <a:schemeClr val="bg1"/>
                </a:solidFill>
              </a:rPr>
              <a:t>Сплять</a:t>
            </a:r>
            <a:r>
              <a:rPr lang="ru-RU" sz="4000" b="1" i="1" dirty="0">
                <a:solidFill>
                  <a:schemeClr val="bg1"/>
                </a:solidFill>
              </a:rPr>
              <a:t> у </a:t>
            </a:r>
            <a:r>
              <a:rPr lang="ru-RU" sz="4000" b="1" i="1" dirty="0" err="1">
                <a:solidFill>
                  <a:schemeClr val="bg1"/>
                </a:solidFill>
              </a:rPr>
              <a:t>річці</a:t>
            </a:r>
            <a:r>
              <a:rPr lang="ru-RU" sz="4000" b="1" i="1" dirty="0">
                <a:solidFill>
                  <a:schemeClr val="bg1"/>
                </a:solidFill>
              </a:rPr>
              <a:t> </a:t>
            </a:r>
            <a:r>
              <a:rPr lang="ru-RU" sz="4000" b="1" i="1" dirty="0" err="1">
                <a:solidFill>
                  <a:schemeClr val="bg1"/>
                </a:solidFill>
              </a:rPr>
              <a:t>окуні</a:t>
            </a:r>
            <a:r>
              <a:rPr lang="ru-RU" sz="4000" b="1" i="1" dirty="0">
                <a:solidFill>
                  <a:schemeClr val="bg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8261572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1053315"/>
            <a:ext cx="6984776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uk-UA" sz="3200" dirty="0">
                <a:solidFill>
                  <a:schemeClr val="bg1"/>
                </a:solidFill>
              </a:rPr>
              <a:t>Усю зиму в затишних місцях сплять бурі ведмеді, борсуки, їжаки, кажани. </a:t>
            </a:r>
            <a:endParaRPr lang="uk-UA" sz="3200" dirty="0" smtClean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uk-UA" sz="3200" dirty="0" smtClean="0">
                <a:solidFill>
                  <a:schemeClr val="bg1"/>
                </a:solidFill>
              </a:rPr>
              <a:t>Вночі </a:t>
            </a:r>
            <a:r>
              <a:rPr lang="uk-UA" sz="3200" dirty="0">
                <a:solidFill>
                  <a:schemeClr val="bg1"/>
                </a:solidFill>
              </a:rPr>
              <a:t>виходять на полювання вовки. </a:t>
            </a:r>
            <a:endParaRPr lang="uk-UA" sz="3200" dirty="0" smtClean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uk-UA" sz="3200" dirty="0" smtClean="0">
                <a:solidFill>
                  <a:schemeClr val="bg1"/>
                </a:solidFill>
              </a:rPr>
              <a:t>У </a:t>
            </a:r>
            <a:r>
              <a:rPr lang="uk-UA" sz="3200" dirty="0">
                <a:solidFill>
                  <a:schemeClr val="bg1"/>
                </a:solidFill>
              </a:rPr>
              <a:t>полі, на лісових галявинках нишпорять у пошуках корму </a:t>
            </a:r>
            <a:r>
              <a:rPr lang="uk-UA" sz="3200" dirty="0" smtClean="0">
                <a:solidFill>
                  <a:schemeClr val="bg1"/>
                </a:solidFill>
              </a:rPr>
              <a:t>лисиці.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uk-UA" sz="3200" dirty="0" smtClean="0">
                <a:solidFill>
                  <a:schemeClr val="bg1"/>
                </a:solidFill>
              </a:rPr>
              <a:t>У </a:t>
            </a:r>
            <a:r>
              <a:rPr lang="uk-UA" sz="3200" dirty="0">
                <a:solidFill>
                  <a:schemeClr val="bg1"/>
                </a:solidFill>
              </a:rPr>
              <a:t>лісі бродять олені, лосі, об'їдаючи тоненькі гілочки дерев та кущів. </a:t>
            </a:r>
            <a:endParaRPr lang="uk-UA" sz="3200" dirty="0" smtClean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uk-UA" sz="3200" dirty="0" smtClean="0">
                <a:solidFill>
                  <a:schemeClr val="bg1"/>
                </a:solidFill>
              </a:rPr>
              <a:t>Білки </a:t>
            </a:r>
            <a:r>
              <a:rPr lang="uk-UA" sz="3200" dirty="0">
                <a:solidFill>
                  <a:schemeClr val="bg1"/>
                </a:solidFill>
              </a:rPr>
              <a:t>перечікують сильні морози та завірюху у теплих гніздах.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987824" y="188640"/>
            <a:ext cx="347883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4800" b="1" i="1" dirty="0" smtClean="0">
                <a:solidFill>
                  <a:srgbClr val="00B0F0"/>
                </a:solidFill>
              </a:rPr>
              <a:t>Звірі взимку</a:t>
            </a:r>
            <a:endParaRPr lang="uk-UA" sz="4800" b="1" i="1" dirty="0">
              <a:solidFill>
                <a:srgbClr val="00B0F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4941" y="2067622"/>
            <a:ext cx="2011842" cy="163392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32158" y="3652139"/>
            <a:ext cx="2011842" cy="151185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34568" y="5195995"/>
            <a:ext cx="2032588" cy="166200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42332" y="535459"/>
            <a:ext cx="1691680" cy="1581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62715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699792" y="222318"/>
            <a:ext cx="428393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4800" b="1" i="1" dirty="0" smtClean="0">
                <a:solidFill>
                  <a:srgbClr val="00B0F0"/>
                </a:solidFill>
              </a:rPr>
              <a:t>Комахи взимку</a:t>
            </a:r>
            <a:endParaRPr lang="uk-UA" sz="4800" b="1" i="1" dirty="0">
              <a:solidFill>
                <a:srgbClr val="00B0F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23528" y="1065621"/>
            <a:ext cx="5832648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3600" dirty="0" err="1">
                <a:solidFill>
                  <a:schemeClr val="bg1"/>
                </a:solidFill>
              </a:rPr>
              <a:t>Комарі</a:t>
            </a:r>
            <a:r>
              <a:rPr lang="ru-RU" sz="3600" dirty="0">
                <a:solidFill>
                  <a:schemeClr val="bg1"/>
                </a:solidFill>
              </a:rPr>
              <a:t> </a:t>
            </a:r>
            <a:r>
              <a:rPr lang="ru-RU" sz="3600" dirty="0" err="1">
                <a:solidFill>
                  <a:schemeClr val="bg1"/>
                </a:solidFill>
              </a:rPr>
              <a:t>поховалися</a:t>
            </a:r>
            <a:r>
              <a:rPr lang="ru-RU" sz="3600" dirty="0">
                <a:solidFill>
                  <a:schemeClr val="bg1"/>
                </a:solidFill>
              </a:rPr>
              <a:t> у </a:t>
            </a:r>
            <a:r>
              <a:rPr lang="ru-RU" sz="3600" dirty="0" err="1">
                <a:solidFill>
                  <a:schemeClr val="bg1"/>
                </a:solidFill>
              </a:rPr>
              <a:t>різні</a:t>
            </a:r>
            <a:r>
              <a:rPr lang="ru-RU" sz="3600" dirty="0">
                <a:solidFill>
                  <a:schemeClr val="bg1"/>
                </a:solidFill>
              </a:rPr>
              <a:t> </a:t>
            </a:r>
            <a:r>
              <a:rPr lang="ru-RU" sz="3600" dirty="0" err="1">
                <a:solidFill>
                  <a:schemeClr val="bg1"/>
                </a:solidFill>
              </a:rPr>
              <a:t>щілини</a:t>
            </a:r>
            <a:r>
              <a:rPr lang="ru-RU" sz="3600" dirty="0">
                <a:solidFill>
                  <a:schemeClr val="bg1"/>
                </a:solidFill>
              </a:rPr>
              <a:t>, у </a:t>
            </a:r>
            <a:r>
              <a:rPr lang="ru-RU" sz="3600" dirty="0" err="1">
                <a:solidFill>
                  <a:schemeClr val="bg1"/>
                </a:solidFill>
              </a:rPr>
              <a:t>старі</a:t>
            </a:r>
            <a:r>
              <a:rPr lang="ru-RU" sz="3600" dirty="0">
                <a:solidFill>
                  <a:schemeClr val="bg1"/>
                </a:solidFill>
              </a:rPr>
              <a:t> дупла дерев. Вони й </a:t>
            </a:r>
            <a:r>
              <a:rPr lang="ru-RU" sz="3600" dirty="0" err="1">
                <a:solidFill>
                  <a:schemeClr val="bg1"/>
                </a:solidFill>
              </a:rPr>
              <a:t>біля</a:t>
            </a:r>
            <a:r>
              <a:rPr lang="ru-RU" sz="3600" dirty="0">
                <a:solidFill>
                  <a:schemeClr val="bg1"/>
                </a:solidFill>
              </a:rPr>
              <a:t> нас </a:t>
            </a:r>
            <a:r>
              <a:rPr lang="ru-RU" sz="3600" dirty="0" err="1">
                <a:solidFill>
                  <a:schemeClr val="bg1"/>
                </a:solidFill>
              </a:rPr>
              <a:t>зимують</a:t>
            </a:r>
            <a:r>
              <a:rPr lang="ru-RU" sz="3600" dirty="0">
                <a:solidFill>
                  <a:schemeClr val="bg1"/>
                </a:solidFill>
              </a:rPr>
              <a:t>. </a:t>
            </a:r>
            <a:r>
              <a:rPr lang="ru-RU" sz="3600" dirty="0" err="1">
                <a:solidFill>
                  <a:schemeClr val="bg1"/>
                </a:solidFill>
              </a:rPr>
              <a:t>Позлітаються</a:t>
            </a:r>
            <a:r>
              <a:rPr lang="ru-RU" sz="3600" dirty="0">
                <a:solidFill>
                  <a:schemeClr val="bg1"/>
                </a:solidFill>
              </a:rPr>
              <a:t> у </a:t>
            </a:r>
            <a:r>
              <a:rPr lang="ru-RU" sz="3600" dirty="0" err="1">
                <a:solidFill>
                  <a:schemeClr val="bg1"/>
                </a:solidFill>
              </a:rPr>
              <a:t>підвали</a:t>
            </a:r>
            <a:r>
              <a:rPr lang="ru-RU" sz="3600" dirty="0">
                <a:solidFill>
                  <a:schemeClr val="bg1"/>
                </a:solidFill>
              </a:rPr>
              <a:t>, </a:t>
            </a:r>
            <a:r>
              <a:rPr lang="ru-RU" sz="3600" dirty="0" err="1">
                <a:solidFill>
                  <a:schemeClr val="bg1"/>
                </a:solidFill>
              </a:rPr>
              <a:t>багато</a:t>
            </a:r>
            <a:r>
              <a:rPr lang="ru-RU" sz="3600" dirty="0">
                <a:solidFill>
                  <a:schemeClr val="bg1"/>
                </a:solidFill>
              </a:rPr>
              <a:t> </a:t>
            </a:r>
            <a:r>
              <a:rPr lang="ru-RU" sz="3600" dirty="0" err="1">
                <a:solidFill>
                  <a:schemeClr val="bg1"/>
                </a:solidFill>
              </a:rPr>
              <a:t>їх</a:t>
            </a:r>
            <a:r>
              <a:rPr lang="ru-RU" sz="3600" dirty="0">
                <a:solidFill>
                  <a:schemeClr val="bg1"/>
                </a:solidFill>
              </a:rPr>
              <a:t> там у кутку </a:t>
            </a:r>
            <a:r>
              <a:rPr lang="ru-RU" sz="3600" dirty="0" err="1">
                <a:solidFill>
                  <a:schemeClr val="bg1"/>
                </a:solidFill>
              </a:rPr>
              <a:t>назбирається</a:t>
            </a:r>
            <a:r>
              <a:rPr lang="ru-RU" sz="3600" dirty="0">
                <a:solidFill>
                  <a:schemeClr val="bg1"/>
                </a:solidFill>
              </a:rPr>
              <a:t>. </a:t>
            </a:r>
            <a:r>
              <a:rPr lang="ru-RU" sz="3600" dirty="0" err="1">
                <a:solidFill>
                  <a:schemeClr val="bg1"/>
                </a:solidFill>
              </a:rPr>
              <a:t>Причепляться</a:t>
            </a:r>
            <a:r>
              <a:rPr lang="ru-RU" sz="3600" dirty="0">
                <a:solidFill>
                  <a:schemeClr val="bg1"/>
                </a:solidFill>
              </a:rPr>
              <a:t> </a:t>
            </a:r>
            <a:r>
              <a:rPr lang="ru-RU" sz="3600" dirty="0" err="1">
                <a:solidFill>
                  <a:schemeClr val="bg1"/>
                </a:solidFill>
              </a:rPr>
              <a:t>комарі</a:t>
            </a:r>
            <a:r>
              <a:rPr lang="ru-RU" sz="3600" dirty="0">
                <a:solidFill>
                  <a:schemeClr val="bg1"/>
                </a:solidFill>
              </a:rPr>
              <a:t> </a:t>
            </a:r>
            <a:r>
              <a:rPr lang="ru-RU" sz="3600" dirty="0" err="1">
                <a:solidFill>
                  <a:schemeClr val="bg1"/>
                </a:solidFill>
              </a:rPr>
              <a:t>своїми</a:t>
            </a:r>
            <a:r>
              <a:rPr lang="ru-RU" sz="3600" dirty="0">
                <a:solidFill>
                  <a:schemeClr val="bg1"/>
                </a:solidFill>
              </a:rPr>
              <a:t> </a:t>
            </a:r>
            <a:r>
              <a:rPr lang="ru-RU" sz="3600" dirty="0" err="1">
                <a:solidFill>
                  <a:schemeClr val="bg1"/>
                </a:solidFill>
              </a:rPr>
              <a:t>ніжками</a:t>
            </a:r>
            <a:r>
              <a:rPr lang="ru-RU" sz="3600" dirty="0">
                <a:solidFill>
                  <a:schemeClr val="bg1"/>
                </a:solidFill>
              </a:rPr>
              <a:t> до </a:t>
            </a:r>
            <a:r>
              <a:rPr lang="ru-RU" sz="3600" dirty="0" err="1">
                <a:solidFill>
                  <a:schemeClr val="bg1"/>
                </a:solidFill>
              </a:rPr>
              <a:t>стелі</a:t>
            </a:r>
            <a:r>
              <a:rPr lang="ru-RU" sz="3600" dirty="0">
                <a:solidFill>
                  <a:schemeClr val="bg1"/>
                </a:solidFill>
              </a:rPr>
              <a:t>, до </a:t>
            </a:r>
            <a:r>
              <a:rPr lang="ru-RU" sz="3600" dirty="0" err="1">
                <a:solidFill>
                  <a:schemeClr val="bg1"/>
                </a:solidFill>
              </a:rPr>
              <a:t>стін</a:t>
            </a:r>
            <a:r>
              <a:rPr lang="ru-RU" sz="3600" dirty="0">
                <a:solidFill>
                  <a:schemeClr val="bg1"/>
                </a:solidFill>
              </a:rPr>
              <a:t> та й </a:t>
            </a:r>
            <a:r>
              <a:rPr lang="ru-RU" sz="3600" dirty="0" err="1">
                <a:solidFill>
                  <a:schemeClr val="bg1"/>
                </a:solidFill>
              </a:rPr>
              <a:t>сплять</a:t>
            </a:r>
            <a:r>
              <a:rPr lang="ru-RU" sz="3600" dirty="0">
                <a:solidFill>
                  <a:schemeClr val="bg1"/>
                </a:solidFill>
              </a:rPr>
              <a:t> </a:t>
            </a:r>
            <a:r>
              <a:rPr lang="ru-RU" sz="3600" dirty="0" err="1">
                <a:solidFill>
                  <a:schemeClr val="bg1"/>
                </a:solidFill>
              </a:rPr>
              <a:t>цілу</a:t>
            </a:r>
            <a:r>
              <a:rPr lang="ru-RU" sz="3600" dirty="0">
                <a:solidFill>
                  <a:schemeClr val="bg1"/>
                </a:solidFill>
              </a:rPr>
              <a:t> зиму. </a:t>
            </a:r>
            <a:endParaRPr lang="uk-UA" sz="3600" dirty="0">
              <a:solidFill>
                <a:schemeClr val="bg1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6176" y="1916832"/>
            <a:ext cx="2826305" cy="2277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12604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699792" y="222318"/>
            <a:ext cx="355578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4800" b="1" i="1" dirty="0" smtClean="0">
                <a:solidFill>
                  <a:srgbClr val="00B0F0"/>
                </a:solidFill>
              </a:rPr>
              <a:t>Риби взимку</a:t>
            </a:r>
            <a:endParaRPr lang="uk-UA" sz="4800" b="1" i="1" dirty="0">
              <a:solidFill>
                <a:srgbClr val="00B0F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1009350"/>
            <a:ext cx="6624736" cy="60631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uk-UA" sz="3200" dirty="0">
                <a:solidFill>
                  <a:schemeClr val="bg1"/>
                </a:solidFill>
              </a:rPr>
              <a:t>Зимою, як тільки стає лід, рибу можна знайти практично на будь-якій глибині, але все ж риба прагне триматися в найглибших місцях, де вода </a:t>
            </a:r>
            <a:r>
              <a:rPr lang="uk-UA" sz="3200" dirty="0" smtClean="0">
                <a:solidFill>
                  <a:schemeClr val="bg1"/>
                </a:solidFill>
              </a:rPr>
              <a:t>тепліша. </a:t>
            </a:r>
            <a:r>
              <a:rPr lang="uk-UA" sz="3200" dirty="0">
                <a:solidFill>
                  <a:schemeClr val="bg1"/>
                </a:solidFill>
              </a:rPr>
              <a:t>З настанням зими  великі соми улаштувалися у найглибшій ямці. А дрібненькі риби полягали шарами на них. Вода холодна, риб майже не видно. Чекають, поки пригріє сонечко.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uk-UA" sz="3600" dirty="0">
              <a:solidFill>
                <a:schemeClr val="bg1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4630" y="2135949"/>
            <a:ext cx="285750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35126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699792" y="35565"/>
            <a:ext cx="406713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4800" b="1" i="1" dirty="0" smtClean="0">
                <a:solidFill>
                  <a:srgbClr val="00B0F0"/>
                </a:solidFill>
              </a:rPr>
              <a:t>Птахи взимку</a:t>
            </a:r>
            <a:endParaRPr lang="uk-UA" sz="4800" b="1" i="1" dirty="0">
              <a:solidFill>
                <a:srgbClr val="00B0F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692696"/>
            <a:ext cx="7452320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uk-UA" sz="3200" dirty="0">
                <a:solidFill>
                  <a:schemeClr val="bg1"/>
                </a:solidFill>
              </a:rPr>
              <a:t>Птахи, рятуючись від голоду, </a:t>
            </a:r>
            <a:r>
              <a:rPr lang="uk-UA" sz="3200" dirty="0" smtClean="0">
                <a:solidFill>
                  <a:schemeClr val="bg1"/>
                </a:solidFill>
              </a:rPr>
              <a:t>гніздяться</a:t>
            </a:r>
          </a:p>
          <a:p>
            <a:r>
              <a:rPr lang="uk-UA" sz="3200" dirty="0" smtClean="0">
                <a:solidFill>
                  <a:schemeClr val="bg1"/>
                </a:solidFill>
              </a:rPr>
              <a:t>поблизу </a:t>
            </a:r>
            <a:r>
              <a:rPr lang="uk-UA" sz="3200" dirty="0">
                <a:solidFill>
                  <a:schemeClr val="bg1"/>
                </a:solidFill>
              </a:rPr>
              <a:t>людського житла. </a:t>
            </a:r>
            <a:endParaRPr lang="uk-UA" sz="3200" dirty="0" smtClean="0">
              <a:solidFill>
                <a:schemeClr val="bg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uk-UA" sz="3200" dirty="0" smtClean="0">
                <a:solidFill>
                  <a:schemeClr val="bg1"/>
                </a:solidFill>
              </a:rPr>
              <a:t>У </a:t>
            </a:r>
            <a:r>
              <a:rPr lang="uk-UA" sz="3200" dirty="0">
                <a:solidFill>
                  <a:schemeClr val="bg1"/>
                </a:solidFill>
              </a:rPr>
              <a:t>холодну пору вони шукають </a:t>
            </a:r>
            <a:endParaRPr lang="uk-UA" sz="3200" dirty="0" smtClean="0">
              <a:solidFill>
                <a:schemeClr val="bg1"/>
              </a:solidFill>
            </a:endParaRPr>
          </a:p>
          <a:p>
            <a:r>
              <a:rPr lang="uk-UA" sz="3200" dirty="0" smtClean="0">
                <a:solidFill>
                  <a:schemeClr val="bg1"/>
                </a:solidFill>
              </a:rPr>
              <a:t>корм </a:t>
            </a:r>
            <a:r>
              <a:rPr lang="uk-UA" sz="3200" dirty="0">
                <a:solidFill>
                  <a:schemeClr val="bg1"/>
                </a:solidFill>
              </a:rPr>
              <a:t>протягом усього дня. </a:t>
            </a:r>
            <a:endParaRPr lang="uk-UA" sz="3200" dirty="0" smtClean="0">
              <a:solidFill>
                <a:schemeClr val="bg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uk-UA" sz="3200" dirty="0" smtClean="0">
                <a:solidFill>
                  <a:schemeClr val="bg1"/>
                </a:solidFill>
              </a:rPr>
              <a:t>У </a:t>
            </a:r>
            <a:r>
              <a:rPr lang="uk-UA" sz="3200" dirty="0">
                <a:solidFill>
                  <a:schemeClr val="bg1"/>
                </a:solidFill>
              </a:rPr>
              <a:t>мороз і заметіль </a:t>
            </a:r>
            <a:r>
              <a:rPr lang="uk-UA" sz="3200" dirty="0" smtClean="0">
                <a:solidFill>
                  <a:schemeClr val="bg1"/>
                </a:solidFill>
              </a:rPr>
              <a:t>птахи</a:t>
            </a:r>
          </a:p>
          <a:p>
            <a:r>
              <a:rPr lang="uk-UA" sz="3200" dirty="0" smtClean="0">
                <a:solidFill>
                  <a:schemeClr val="bg1"/>
                </a:solidFill>
              </a:rPr>
              <a:t>замовкають</a:t>
            </a:r>
            <a:r>
              <a:rPr lang="uk-UA" sz="3200" dirty="0">
                <a:solidFill>
                  <a:schemeClr val="bg1"/>
                </a:solidFill>
              </a:rPr>
              <a:t>, ховаються в затишні </a:t>
            </a:r>
            <a:endParaRPr lang="uk-UA" sz="3200" dirty="0" smtClean="0">
              <a:solidFill>
                <a:schemeClr val="bg1"/>
              </a:solidFill>
            </a:endParaRPr>
          </a:p>
          <a:p>
            <a:r>
              <a:rPr lang="uk-UA" sz="3200" dirty="0" smtClean="0">
                <a:solidFill>
                  <a:schemeClr val="bg1"/>
                </a:solidFill>
              </a:rPr>
              <a:t>місця </a:t>
            </a:r>
            <a:r>
              <a:rPr lang="uk-UA" sz="3200" dirty="0">
                <a:solidFill>
                  <a:schemeClr val="bg1"/>
                </a:solidFill>
              </a:rPr>
              <a:t>і настовбурчують пір'я. </a:t>
            </a:r>
            <a:endParaRPr lang="uk-UA" sz="3200" dirty="0" smtClean="0">
              <a:solidFill>
                <a:schemeClr val="bg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uk-UA" sz="3200" dirty="0" smtClean="0">
                <a:solidFill>
                  <a:schemeClr val="bg1"/>
                </a:solidFill>
              </a:rPr>
              <a:t>Часто </a:t>
            </a:r>
            <a:r>
              <a:rPr lang="uk-UA" sz="3200" dirty="0">
                <a:solidFill>
                  <a:schemeClr val="bg1"/>
                </a:solidFill>
              </a:rPr>
              <a:t>взимку птахи гинуть від </a:t>
            </a:r>
            <a:endParaRPr lang="uk-UA" sz="3200" dirty="0" smtClean="0">
              <a:solidFill>
                <a:schemeClr val="bg1"/>
              </a:solidFill>
            </a:endParaRPr>
          </a:p>
          <a:p>
            <a:r>
              <a:rPr lang="uk-UA" sz="3200" dirty="0" smtClean="0">
                <a:solidFill>
                  <a:schemeClr val="bg1"/>
                </a:solidFill>
              </a:rPr>
              <a:t>голоду</a:t>
            </a:r>
            <a:r>
              <a:rPr lang="uk-UA" sz="3200" dirty="0">
                <a:solidFill>
                  <a:schemeClr val="bg1"/>
                </a:solidFill>
              </a:rPr>
              <a:t>. Тому їх треба підгодовувати насінням соняшника, гарбуза, дині</a:t>
            </a:r>
            <a:r>
              <a:rPr lang="uk-UA" sz="3200" dirty="0" smtClean="0">
                <a:solidFill>
                  <a:schemeClr val="bg1"/>
                </a:solidFill>
              </a:rPr>
              <a:t>,</a:t>
            </a:r>
          </a:p>
          <a:p>
            <a:r>
              <a:rPr lang="uk-UA" sz="3200" dirty="0" smtClean="0">
                <a:solidFill>
                  <a:schemeClr val="bg1"/>
                </a:solidFill>
              </a:rPr>
              <a:t>бур'янів</a:t>
            </a:r>
            <a:r>
              <a:rPr lang="uk-UA" sz="3200" dirty="0">
                <a:solidFill>
                  <a:schemeClr val="bg1"/>
                </a:solidFill>
              </a:rPr>
              <a:t>. </a:t>
            </a:r>
            <a:endParaRPr lang="uk-UA" sz="3600" dirty="0">
              <a:solidFill>
                <a:schemeClr val="bg1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6686" y="1196752"/>
            <a:ext cx="2957314" cy="202406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6686" y="5057644"/>
            <a:ext cx="2965168" cy="180138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86686" y="3220815"/>
            <a:ext cx="2957314" cy="1836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773783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63081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b="1" dirty="0" err="1" smtClean="0">
                <a:solidFill>
                  <a:srgbClr val="00B0F0"/>
                </a:solidFill>
              </a:rPr>
              <a:t>Залежність</a:t>
            </a:r>
            <a:r>
              <a:rPr lang="ru-RU" sz="4800" b="1" dirty="0" smtClean="0">
                <a:solidFill>
                  <a:srgbClr val="00B0F0"/>
                </a:solidFill>
              </a:rPr>
              <a:t> </a:t>
            </a:r>
            <a:r>
              <a:rPr lang="ru-RU" sz="4800" b="1" dirty="0" err="1">
                <a:solidFill>
                  <a:srgbClr val="00B0F0"/>
                </a:solidFill>
              </a:rPr>
              <a:t>поведінки</a:t>
            </a:r>
            <a:r>
              <a:rPr lang="ru-RU" sz="4800" b="1" dirty="0">
                <a:solidFill>
                  <a:srgbClr val="00B0F0"/>
                </a:solidFill>
              </a:rPr>
              <a:t> </a:t>
            </a:r>
            <a:r>
              <a:rPr lang="ru-RU" sz="4800" b="1" dirty="0" err="1">
                <a:solidFill>
                  <a:srgbClr val="00B0F0"/>
                </a:solidFill>
              </a:rPr>
              <a:t>тварин</a:t>
            </a:r>
            <a:r>
              <a:rPr lang="ru-RU" sz="4800" b="1" dirty="0">
                <a:solidFill>
                  <a:srgbClr val="00B0F0"/>
                </a:solidFill>
              </a:rPr>
              <a:t> </a:t>
            </a:r>
            <a:r>
              <a:rPr lang="ru-RU" sz="4800" b="1" dirty="0" err="1">
                <a:solidFill>
                  <a:srgbClr val="00B0F0"/>
                </a:solidFill>
              </a:rPr>
              <a:t>взимку</a:t>
            </a:r>
            <a:r>
              <a:rPr lang="ru-RU" sz="4800" b="1" dirty="0">
                <a:solidFill>
                  <a:srgbClr val="00B0F0"/>
                </a:solidFill>
              </a:rPr>
              <a:t> </a:t>
            </a:r>
            <a:r>
              <a:rPr lang="ru-RU" sz="4800" b="1" dirty="0" err="1">
                <a:solidFill>
                  <a:srgbClr val="00B0F0"/>
                </a:solidFill>
              </a:rPr>
              <a:t>від</a:t>
            </a:r>
            <a:r>
              <a:rPr lang="ru-RU" sz="4800" b="1" dirty="0">
                <a:solidFill>
                  <a:srgbClr val="00B0F0"/>
                </a:solidFill>
              </a:rPr>
              <a:t> </a:t>
            </a:r>
            <a:r>
              <a:rPr lang="ru-RU" sz="4800" b="1" dirty="0" err="1">
                <a:solidFill>
                  <a:srgbClr val="00B0F0"/>
                </a:solidFill>
              </a:rPr>
              <a:t>чинників</a:t>
            </a:r>
            <a:r>
              <a:rPr lang="ru-RU" sz="4800" b="1" dirty="0">
                <a:solidFill>
                  <a:srgbClr val="00B0F0"/>
                </a:solidFill>
              </a:rPr>
              <a:t> </a:t>
            </a:r>
            <a:r>
              <a:rPr lang="ru-RU" sz="4800" b="1" dirty="0" err="1">
                <a:solidFill>
                  <a:srgbClr val="00B0F0"/>
                </a:solidFill>
              </a:rPr>
              <a:t>природи</a:t>
            </a:r>
            <a:endParaRPr lang="uk-UA" sz="4800" b="1" dirty="0">
              <a:solidFill>
                <a:srgbClr val="00B0F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482" y="1909018"/>
            <a:ext cx="4018216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4000" dirty="0" smtClean="0">
                <a:solidFill>
                  <a:schemeClr val="bg1"/>
                </a:solidFill>
              </a:rPr>
              <a:t>Відсутність корму</a:t>
            </a:r>
          </a:p>
          <a:p>
            <a:endParaRPr lang="uk-UA" sz="4000" dirty="0">
              <a:solidFill>
                <a:schemeClr val="bg1"/>
              </a:solidFill>
            </a:endParaRPr>
          </a:p>
          <a:p>
            <a:pPr algn="ctr"/>
            <a:r>
              <a:rPr lang="uk-UA" sz="4000" dirty="0" smtClean="0">
                <a:solidFill>
                  <a:schemeClr val="bg1"/>
                </a:solidFill>
              </a:rPr>
              <a:t>Морози</a:t>
            </a:r>
          </a:p>
          <a:p>
            <a:pPr algn="ctr"/>
            <a:endParaRPr lang="uk-UA" sz="4000" dirty="0">
              <a:solidFill>
                <a:schemeClr val="bg1"/>
              </a:solidFill>
            </a:endParaRPr>
          </a:p>
          <a:p>
            <a:pPr algn="ctr"/>
            <a:r>
              <a:rPr lang="uk-UA" sz="4000" dirty="0" smtClean="0">
                <a:solidFill>
                  <a:schemeClr val="bg1"/>
                </a:solidFill>
              </a:rPr>
              <a:t>Сніг</a:t>
            </a:r>
            <a:endParaRPr lang="uk-UA" sz="4000" dirty="0">
              <a:solidFill>
                <a:schemeClr val="bg1"/>
              </a:solidFill>
            </a:endParaRPr>
          </a:p>
        </p:txBody>
      </p:sp>
      <p:sp>
        <p:nvSpPr>
          <p:cNvPr id="5" name="Стрелка вправо 4"/>
          <p:cNvSpPr/>
          <p:nvPr/>
        </p:nvSpPr>
        <p:spPr>
          <a:xfrm>
            <a:off x="4028698" y="1935059"/>
            <a:ext cx="1623422" cy="86409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6" name="Стрелка вправо 5"/>
          <p:cNvSpPr/>
          <p:nvPr/>
        </p:nvSpPr>
        <p:spPr>
          <a:xfrm>
            <a:off x="4041096" y="4268107"/>
            <a:ext cx="1622299" cy="86409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7" name="Стрелка вправо 6"/>
          <p:cNvSpPr/>
          <p:nvPr/>
        </p:nvSpPr>
        <p:spPr>
          <a:xfrm>
            <a:off x="4041096" y="3031640"/>
            <a:ext cx="1622299" cy="86409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8" name="TextBox 7"/>
          <p:cNvSpPr txBox="1"/>
          <p:nvPr/>
        </p:nvSpPr>
        <p:spPr>
          <a:xfrm>
            <a:off x="4644008" y="2023660"/>
            <a:ext cx="5339787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dirty="0" smtClean="0">
                <a:solidFill>
                  <a:schemeClr val="bg1"/>
                </a:solidFill>
              </a:rPr>
              <a:t>Впадають у </a:t>
            </a:r>
          </a:p>
          <a:p>
            <a:pPr algn="ctr"/>
            <a:r>
              <a:rPr lang="uk-UA" sz="2800" dirty="0" smtClean="0">
                <a:solidFill>
                  <a:schemeClr val="bg1"/>
                </a:solidFill>
              </a:rPr>
              <a:t>сплячку</a:t>
            </a:r>
          </a:p>
          <a:p>
            <a:pPr algn="ctr"/>
            <a:endParaRPr lang="uk-UA" sz="2800" dirty="0">
              <a:solidFill>
                <a:schemeClr val="bg1"/>
              </a:solidFill>
            </a:endParaRPr>
          </a:p>
          <a:p>
            <a:pPr algn="ctr"/>
            <a:r>
              <a:rPr lang="uk-UA" sz="2800" dirty="0" smtClean="0">
                <a:solidFill>
                  <a:schemeClr val="bg1"/>
                </a:solidFill>
              </a:rPr>
              <a:t>Теплі шуби</a:t>
            </a:r>
          </a:p>
          <a:p>
            <a:pPr algn="ctr"/>
            <a:endParaRPr lang="uk-UA" sz="2800" dirty="0">
              <a:solidFill>
                <a:schemeClr val="bg1"/>
              </a:solidFill>
            </a:endParaRPr>
          </a:p>
          <a:p>
            <a:pPr algn="ctr"/>
            <a:r>
              <a:rPr lang="uk-UA" sz="2800" dirty="0" smtClean="0">
                <a:solidFill>
                  <a:schemeClr val="bg1"/>
                </a:solidFill>
              </a:rPr>
              <a:t>Змінюють колір </a:t>
            </a:r>
          </a:p>
          <a:p>
            <a:pPr algn="ctr"/>
            <a:r>
              <a:rPr lang="uk-UA" sz="2800" dirty="0" smtClean="0">
                <a:solidFill>
                  <a:schemeClr val="bg1"/>
                </a:solidFill>
              </a:rPr>
              <a:t>хутра</a:t>
            </a:r>
            <a:endParaRPr lang="uk-UA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913868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0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Природні явища взимку</a:t>
            </a:r>
            <a:endParaRPr lang="uk-UA" dirty="0"/>
          </a:p>
        </p:txBody>
      </p:sp>
      <p:pic>
        <p:nvPicPr>
          <p:cNvPr id="13315" name="Picture 3" descr="C:\Users\Liudmila\Desktop\73bc10d74a823d20a4691673ba3fd6ae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06330"/>
            <a:ext cx="2808312" cy="374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250078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 smtClean="0"/>
              <a:t>Зимові природні явища</a:t>
            </a:r>
            <a:br>
              <a:rPr lang="uk-UA" dirty="0" smtClean="0"/>
            </a:br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251520" y="1600200"/>
            <a:ext cx="4244280" cy="4525963"/>
          </a:xfrm>
        </p:spPr>
        <p:txBody>
          <a:bodyPr/>
          <a:lstStyle/>
          <a:p>
            <a:pPr marL="0" indent="0">
              <a:buNone/>
            </a:pPr>
            <a:r>
              <a:rPr lang="ru-RU" sz="3200" i="1" dirty="0" err="1"/>
              <a:t>Вибиває</a:t>
            </a:r>
            <a:r>
              <a:rPr lang="ru-RU" sz="3200" i="1" dirty="0"/>
              <a:t> день перину -</a:t>
            </a:r>
          </a:p>
          <a:p>
            <a:pPr marL="0" indent="0">
              <a:buNone/>
            </a:pPr>
            <a:r>
              <a:rPr lang="ru-RU" sz="3200" i="1" dirty="0"/>
              <a:t>Диво-пух з небес </a:t>
            </a:r>
            <a:r>
              <a:rPr lang="ru-RU" sz="3200" i="1" dirty="0" smtClean="0"/>
              <a:t>    </a:t>
            </a:r>
          </a:p>
          <a:p>
            <a:pPr marL="0" indent="0">
              <a:buNone/>
            </a:pPr>
            <a:r>
              <a:rPr lang="ru-RU" sz="3200" i="1" dirty="0"/>
              <a:t> </a:t>
            </a:r>
            <a:r>
              <a:rPr lang="ru-RU" sz="3200" i="1" dirty="0" smtClean="0"/>
              <a:t>                        </a:t>
            </a:r>
            <a:r>
              <a:rPr lang="ru-RU" sz="3200" i="1" dirty="0" err="1" smtClean="0"/>
              <a:t>летить</a:t>
            </a:r>
            <a:r>
              <a:rPr lang="ru-RU" sz="3200" i="1" dirty="0"/>
              <a:t>.</a:t>
            </a:r>
            <a:br>
              <a:rPr lang="ru-RU" sz="3200" i="1" dirty="0"/>
            </a:br>
            <a:r>
              <a:rPr lang="ru-RU" sz="3200" i="1" dirty="0"/>
              <a:t>На </a:t>
            </a:r>
            <a:r>
              <a:rPr lang="ru-RU" sz="3200" i="1" dirty="0" err="1"/>
              <a:t>сосні</a:t>
            </a:r>
            <a:r>
              <a:rPr lang="ru-RU" sz="3200" i="1" dirty="0"/>
              <a:t> і на </a:t>
            </a:r>
            <a:r>
              <a:rPr lang="ru-RU" sz="3200" i="1" dirty="0" err="1"/>
              <a:t>ялині</a:t>
            </a:r>
            <a:r>
              <a:rPr lang="ru-RU" sz="3200" i="1" dirty="0"/>
              <a:t/>
            </a:r>
            <a:br>
              <a:rPr lang="ru-RU" sz="3200" i="1" dirty="0"/>
            </a:br>
            <a:r>
              <a:rPr lang="ru-RU" sz="3200" i="1" dirty="0" err="1"/>
              <a:t>Діамантами</a:t>
            </a:r>
            <a:r>
              <a:rPr lang="ru-RU" sz="3200" i="1" dirty="0"/>
              <a:t> </a:t>
            </a:r>
            <a:endParaRPr lang="ru-RU" sz="3200" i="1" dirty="0" smtClean="0"/>
          </a:p>
          <a:p>
            <a:pPr marL="0" indent="0">
              <a:buNone/>
            </a:pPr>
            <a:r>
              <a:rPr lang="ru-RU" sz="3200" i="1" dirty="0"/>
              <a:t> </a:t>
            </a:r>
            <a:r>
              <a:rPr lang="ru-RU" sz="3200" i="1" dirty="0" smtClean="0"/>
              <a:t>                      </a:t>
            </a:r>
            <a:r>
              <a:rPr lang="ru-RU" sz="3200" i="1" dirty="0" err="1" smtClean="0"/>
              <a:t>блищить</a:t>
            </a:r>
            <a:r>
              <a:rPr lang="ru-RU" sz="3200" i="1" dirty="0" smtClean="0"/>
              <a:t>.</a:t>
            </a:r>
          </a:p>
          <a:p>
            <a:pPr marL="0" indent="0" algn="r">
              <a:buNone/>
            </a:pPr>
            <a:r>
              <a:rPr lang="ru-RU" sz="3200" i="1" dirty="0" err="1" smtClean="0"/>
              <a:t>Сніг</a:t>
            </a:r>
            <a:endParaRPr lang="ru-RU" sz="3200" i="1" dirty="0"/>
          </a:p>
          <a:p>
            <a:endParaRPr lang="uk-UA" dirty="0"/>
          </a:p>
        </p:txBody>
      </p:sp>
      <p:pic>
        <p:nvPicPr>
          <p:cNvPr id="1026" name="Picture 2" descr="C:\Users\Liudmila\Desktop\03a7ca4bc3baf7cd3c1541e519163296.gif"/>
          <p:cNvPicPr>
            <a:picLocks noGrp="1" noChangeAspect="1" noChangeArrowheads="1" noCrop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268760"/>
            <a:ext cx="3096344" cy="4128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229406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Зимові природні явища</a:t>
            </a:r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sz="3600" i="1" dirty="0"/>
              <a:t>Коли холодно зимою –</a:t>
            </a:r>
          </a:p>
          <a:p>
            <a:pPr marL="0" indent="0">
              <a:buNone/>
            </a:pPr>
            <a:r>
              <a:rPr lang="ru-RU" sz="3600" i="1" dirty="0" err="1"/>
              <a:t>Річка</a:t>
            </a:r>
            <a:r>
              <a:rPr lang="ru-RU" sz="3600" i="1" dirty="0"/>
              <a:t> </a:t>
            </a:r>
            <a:r>
              <a:rPr lang="ru-RU" sz="3600" i="1" dirty="0" err="1"/>
              <a:t>замерзає</a:t>
            </a:r>
            <a:r>
              <a:rPr lang="ru-RU" sz="3600" i="1" dirty="0"/>
              <a:t>.</a:t>
            </a:r>
            <a:br>
              <a:rPr lang="ru-RU" sz="3600" i="1" dirty="0"/>
            </a:br>
            <a:r>
              <a:rPr lang="ru-RU" sz="3600" i="1" dirty="0" err="1"/>
              <a:t>Її</a:t>
            </a:r>
            <a:r>
              <a:rPr lang="ru-RU" sz="3600" i="1" dirty="0"/>
              <a:t> </a:t>
            </a:r>
            <a:r>
              <a:rPr lang="ru-RU" sz="3600" i="1" dirty="0" err="1"/>
              <a:t>скельце</a:t>
            </a:r>
            <a:r>
              <a:rPr lang="ru-RU" sz="3600" i="1" dirty="0"/>
              <a:t> </a:t>
            </a:r>
            <a:r>
              <a:rPr lang="ru-RU" sz="3600" i="1" dirty="0" err="1"/>
              <a:t>під</a:t>
            </a:r>
            <a:r>
              <a:rPr lang="ru-RU" sz="3600" i="1" dirty="0"/>
              <a:t> собою</a:t>
            </a:r>
            <a:br>
              <a:rPr lang="ru-RU" sz="3600" i="1" dirty="0"/>
            </a:br>
            <a:r>
              <a:rPr lang="ru-RU" sz="3600" i="1" dirty="0"/>
              <a:t>До </a:t>
            </a:r>
            <a:r>
              <a:rPr lang="ru-RU" sz="3600" i="1" dirty="0" err="1"/>
              <a:t>весни</a:t>
            </a:r>
            <a:r>
              <a:rPr lang="ru-RU" sz="3600" i="1" dirty="0"/>
              <a:t> </a:t>
            </a:r>
            <a:r>
              <a:rPr lang="ru-RU" sz="3600" i="1" dirty="0" err="1"/>
              <a:t>ховає</a:t>
            </a:r>
            <a:r>
              <a:rPr lang="ru-RU" sz="3600" i="1" dirty="0"/>
              <a:t>.</a:t>
            </a:r>
          </a:p>
          <a:p>
            <a:pPr marL="0" indent="0" algn="r">
              <a:buNone/>
            </a:pPr>
            <a:r>
              <a:rPr lang="uk-UA" dirty="0" smtClean="0"/>
              <a:t>    </a:t>
            </a:r>
            <a:r>
              <a:rPr lang="uk-UA" sz="3600" i="1" dirty="0" smtClean="0"/>
              <a:t>Крига(лід)</a:t>
            </a:r>
            <a:endParaRPr lang="uk-UA" i="1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1700808"/>
            <a:ext cx="4614788" cy="307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478507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Зимові природні явища</a:t>
            </a:r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sz="3600" i="1" dirty="0" err="1"/>
              <a:t>Ущипне</a:t>
            </a:r>
            <a:r>
              <a:rPr lang="ru-RU" sz="3600" i="1" dirty="0"/>
              <a:t> за </a:t>
            </a:r>
            <a:r>
              <a:rPr lang="ru-RU" sz="3600" i="1" dirty="0" err="1"/>
              <a:t>щічки</a:t>
            </a:r>
            <a:r>
              <a:rPr lang="ru-RU" sz="3600" i="1" dirty="0"/>
              <a:t>,</a:t>
            </a:r>
          </a:p>
          <a:p>
            <a:pPr marL="0" indent="0">
              <a:buNone/>
            </a:pPr>
            <a:r>
              <a:rPr lang="ru-RU" sz="3600" i="1" dirty="0"/>
              <a:t>Носик </a:t>
            </a:r>
            <a:r>
              <a:rPr lang="ru-RU" sz="3600" i="1" dirty="0" err="1"/>
              <a:t>поцілує</a:t>
            </a:r>
            <a:r>
              <a:rPr lang="ru-RU" sz="3600" i="1" dirty="0"/>
              <a:t>...</a:t>
            </a:r>
            <a:br>
              <a:rPr lang="ru-RU" sz="3600" i="1" dirty="0"/>
            </a:br>
            <a:r>
              <a:rPr lang="ru-RU" sz="3600" i="1" dirty="0" err="1"/>
              <a:t>Під</a:t>
            </a:r>
            <a:r>
              <a:rPr lang="ru-RU" sz="3600" i="1" dirty="0"/>
              <a:t> покровом </a:t>
            </a:r>
            <a:endParaRPr lang="ru-RU" sz="3600" i="1" dirty="0" smtClean="0"/>
          </a:p>
          <a:p>
            <a:pPr marL="0" indent="0">
              <a:buNone/>
            </a:pPr>
            <a:r>
              <a:rPr lang="ru-RU" sz="3600" i="1" dirty="0" smtClean="0"/>
              <a:t>                  </a:t>
            </a:r>
            <a:r>
              <a:rPr lang="ru-RU" sz="3600" i="1" dirty="0" err="1" smtClean="0"/>
              <a:t>нічки</a:t>
            </a:r>
            <a:r>
              <a:rPr lang="ru-RU" sz="3600" i="1" dirty="0"/>
              <a:t/>
            </a:r>
            <a:br>
              <a:rPr lang="ru-RU" sz="3600" i="1" dirty="0"/>
            </a:br>
            <a:r>
              <a:rPr lang="ru-RU" sz="3600" i="1" dirty="0"/>
              <a:t>Шибки </a:t>
            </a:r>
            <a:r>
              <a:rPr lang="ru-RU" sz="3600" i="1" dirty="0" smtClean="0"/>
              <a:t> </a:t>
            </a:r>
          </a:p>
          <a:p>
            <a:pPr marL="0" indent="0">
              <a:buNone/>
            </a:pPr>
            <a:r>
              <a:rPr lang="ru-RU" sz="3600" i="1" dirty="0"/>
              <a:t> </a:t>
            </a:r>
            <a:r>
              <a:rPr lang="ru-RU" sz="3600" i="1" dirty="0" smtClean="0"/>
              <a:t>        </a:t>
            </a:r>
            <a:r>
              <a:rPr lang="ru-RU" sz="3600" i="1" dirty="0" err="1" smtClean="0"/>
              <a:t>розфарбує</a:t>
            </a:r>
            <a:r>
              <a:rPr lang="ru-RU" sz="3600" i="1" dirty="0" smtClean="0"/>
              <a:t>...</a:t>
            </a:r>
          </a:p>
          <a:p>
            <a:pPr marL="0" indent="0" algn="r">
              <a:buNone/>
            </a:pPr>
            <a:r>
              <a:rPr lang="ru-RU" sz="3600" i="1" dirty="0"/>
              <a:t> </a:t>
            </a:r>
            <a:r>
              <a:rPr lang="ru-RU" sz="3600" i="1" dirty="0" smtClean="0"/>
              <a:t> Мороз</a:t>
            </a:r>
            <a:endParaRPr lang="ru-RU" sz="3600" i="1" dirty="0"/>
          </a:p>
          <a:p>
            <a:endParaRPr lang="uk-UA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1772816"/>
            <a:ext cx="4333128" cy="3096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2043771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63688" y="0"/>
            <a:ext cx="606287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8000" i="1" u="sng" dirty="0" smtClean="0">
                <a:solidFill>
                  <a:schemeClr val="bg1"/>
                </a:solidFill>
              </a:rPr>
              <a:t>Зимові місяці</a:t>
            </a:r>
            <a:endParaRPr lang="uk-UA" sz="8000" i="1" u="sng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02733" y="1774022"/>
            <a:ext cx="3802579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uk-UA" sz="7200" i="1" dirty="0" smtClean="0">
                <a:solidFill>
                  <a:schemeClr val="bg1"/>
                </a:solidFill>
              </a:rPr>
              <a:t>Грудень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uk-UA" sz="7200" i="1" dirty="0" smtClean="0">
                <a:solidFill>
                  <a:schemeClr val="bg1"/>
                </a:solidFill>
              </a:rPr>
              <a:t>Січень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uk-UA" sz="7200" i="1" dirty="0" smtClean="0">
                <a:solidFill>
                  <a:schemeClr val="bg1"/>
                </a:solidFill>
              </a:rPr>
              <a:t>Лютий</a:t>
            </a:r>
            <a:endParaRPr lang="uk-UA" sz="7200" i="1" dirty="0">
              <a:solidFill>
                <a:schemeClr val="bg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3863" y="1484784"/>
            <a:ext cx="1985683" cy="144494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1371" y="2492896"/>
            <a:ext cx="1968659" cy="157649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0215" y="3904371"/>
            <a:ext cx="2009331" cy="1506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997573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Зимові зміни в природі</a:t>
            </a:r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ru-RU" sz="3600" i="1" dirty="0" smtClean="0"/>
          </a:p>
          <a:p>
            <a:pPr marL="0" indent="0">
              <a:buNone/>
            </a:pPr>
            <a:r>
              <a:rPr lang="ru-RU" sz="3600" i="1" dirty="0" smtClean="0"/>
              <a:t>Не </a:t>
            </a:r>
            <a:r>
              <a:rPr lang="ru-RU" sz="3600" i="1" dirty="0" err="1"/>
              <a:t>сніг</a:t>
            </a:r>
            <a:r>
              <a:rPr lang="ru-RU" sz="3600" i="1" dirty="0"/>
              <a:t>, не </a:t>
            </a:r>
            <a:r>
              <a:rPr lang="ru-RU" sz="3600" i="1" dirty="0" err="1"/>
              <a:t>лід</a:t>
            </a:r>
            <a:r>
              <a:rPr lang="ru-RU" sz="3600" i="1" dirty="0"/>
              <a:t>,</a:t>
            </a:r>
          </a:p>
          <a:p>
            <a:pPr marL="0" indent="0">
              <a:buNone/>
            </a:pPr>
            <a:r>
              <a:rPr lang="ru-RU" sz="3600" i="1" dirty="0"/>
              <a:t>А </a:t>
            </a:r>
            <a:r>
              <a:rPr lang="ru-RU" sz="3600" i="1" dirty="0" err="1"/>
              <a:t>взимку</a:t>
            </a:r>
            <a:r>
              <a:rPr lang="ru-RU" sz="3600" i="1" dirty="0"/>
              <a:t> дерева </a:t>
            </a:r>
            <a:r>
              <a:rPr lang="ru-RU" sz="3600" i="1" dirty="0" err="1" smtClean="0"/>
              <a:t>прикрашає</a:t>
            </a:r>
            <a:endParaRPr lang="ru-RU" sz="3600" i="1" dirty="0" smtClean="0"/>
          </a:p>
          <a:p>
            <a:pPr marL="0" indent="0" algn="r">
              <a:buNone/>
            </a:pPr>
            <a:r>
              <a:rPr lang="ru-RU" sz="3600" i="1" dirty="0"/>
              <a:t> </a:t>
            </a:r>
            <a:r>
              <a:rPr lang="ru-RU" sz="3600" i="1" dirty="0" err="1" smtClean="0"/>
              <a:t>Іній</a:t>
            </a:r>
            <a:endParaRPr lang="uk-UA" sz="3600" i="1" dirty="0"/>
          </a:p>
        </p:txBody>
      </p:sp>
      <p:pic>
        <p:nvPicPr>
          <p:cNvPr id="4098" name="Picture 2" descr="C:\Users\Liudmila\Desktop\753033.gif"/>
          <p:cNvPicPr>
            <a:picLocks noGrp="1" noChangeAspect="1" noChangeArrowheads="1" noCrop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1772816"/>
            <a:ext cx="2662436" cy="3549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194670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Зимові зміни в природі</a:t>
            </a:r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sz="3600" i="1" dirty="0" err="1"/>
              <a:t>Сипле</a:t>
            </a:r>
            <a:r>
              <a:rPr lang="ru-RU" sz="3600" i="1" dirty="0"/>
              <a:t> </a:t>
            </a:r>
            <a:r>
              <a:rPr lang="ru-RU" sz="3600" i="1" dirty="0" err="1"/>
              <a:t>снігом</a:t>
            </a:r>
            <a:r>
              <a:rPr lang="ru-RU" sz="3600" i="1" dirty="0"/>
              <a:t> </a:t>
            </a:r>
            <a:endParaRPr lang="ru-RU" sz="3600" i="1" dirty="0" smtClean="0"/>
          </a:p>
          <a:p>
            <a:pPr marL="0" indent="0">
              <a:buNone/>
            </a:pPr>
            <a:r>
              <a:rPr lang="ru-RU" sz="3600" i="1" dirty="0" smtClean="0"/>
              <a:t>в </a:t>
            </a:r>
            <a:r>
              <a:rPr lang="ru-RU" sz="3600" i="1" dirty="0" err="1"/>
              <a:t>очі</a:t>
            </a:r>
            <a:r>
              <a:rPr lang="ru-RU" sz="3600" i="1" dirty="0"/>
              <a:t> й </a:t>
            </a:r>
            <a:r>
              <a:rPr lang="ru-RU" sz="3600" i="1" dirty="0" err="1"/>
              <a:t>вуха</a:t>
            </a:r>
            <a:r>
              <a:rPr lang="ru-RU" sz="3600" i="1" dirty="0"/>
              <a:t> –</a:t>
            </a:r>
          </a:p>
          <a:p>
            <a:pPr marL="0" indent="0">
              <a:buNone/>
            </a:pPr>
            <a:r>
              <a:rPr lang="ru-RU" sz="3600" i="1" dirty="0" err="1"/>
              <a:t>Це</a:t>
            </a:r>
            <a:r>
              <a:rPr lang="ru-RU" sz="3600" i="1" dirty="0"/>
              <a:t>, </a:t>
            </a:r>
            <a:r>
              <a:rPr lang="ru-RU" sz="3600" i="1" dirty="0" err="1"/>
              <a:t>звичайно</a:t>
            </a:r>
            <a:r>
              <a:rPr lang="ru-RU" sz="3600" i="1" dirty="0" smtClean="0"/>
              <a:t>…</a:t>
            </a:r>
          </a:p>
          <a:p>
            <a:pPr marL="0" indent="0">
              <a:buNone/>
            </a:pPr>
            <a:endParaRPr lang="uk-UA" sz="3600" dirty="0" smtClean="0"/>
          </a:p>
          <a:p>
            <a:pPr marL="0" indent="0">
              <a:buNone/>
            </a:pPr>
            <a:r>
              <a:rPr lang="uk-UA" sz="3600" dirty="0"/>
              <a:t> </a:t>
            </a:r>
            <a:r>
              <a:rPr lang="uk-UA" sz="3600" dirty="0" smtClean="0"/>
              <a:t>               </a:t>
            </a:r>
            <a:r>
              <a:rPr lang="uk-UA" sz="4000" i="1" dirty="0" smtClean="0"/>
              <a:t>Завірюха</a:t>
            </a:r>
            <a:endParaRPr lang="uk-UA" sz="4000" i="1" dirty="0"/>
          </a:p>
        </p:txBody>
      </p:sp>
      <p:pic>
        <p:nvPicPr>
          <p:cNvPr id="5123" name="Picture 3" descr="C:\Users\Liudmila\Desktop\510d3b583d837.gif"/>
          <p:cNvPicPr>
            <a:picLocks noGrp="1" noChangeAspect="1" noChangeArrowheads="1" noCrop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556792"/>
            <a:ext cx="4032448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013682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25150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11359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339752" y="116632"/>
            <a:ext cx="480628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3200" dirty="0">
                <a:solidFill>
                  <a:schemeClr val="bg1"/>
                </a:solidFill>
              </a:rPr>
              <a:t>Під подушкою пакунки — Миколайчика дарунки. Трішки ще, і новий лік, Почне відлік Новий рік</a:t>
            </a:r>
            <a:r>
              <a:rPr lang="uk-UA" sz="3200" dirty="0" smtClean="0">
                <a:solidFill>
                  <a:schemeClr val="bg1"/>
                </a:solidFill>
              </a:rPr>
              <a:t>!</a:t>
            </a:r>
            <a:endParaRPr lang="uk-UA" sz="3200" dirty="0">
              <a:solidFill>
                <a:schemeClr val="bg1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5656" y="2260741"/>
            <a:ext cx="6228184" cy="404857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2118444"/>
          </a:xfrm>
        </p:spPr>
        <p:txBody>
          <a:bodyPr/>
          <a:lstStyle/>
          <a:p>
            <a:r>
              <a:rPr lang="uk-UA" dirty="0" smtClean="0">
                <a:solidFill>
                  <a:schemeClr val="tx2">
                    <a:lumMod val="50000"/>
                  </a:schemeClr>
                </a:solidFill>
              </a:rPr>
              <a:t>                                         </a:t>
            </a:r>
            <a:br>
              <a:rPr lang="uk-UA" dirty="0" smtClean="0">
                <a:solidFill>
                  <a:schemeClr val="tx2">
                    <a:lumMod val="50000"/>
                  </a:schemeClr>
                </a:solidFill>
              </a:rPr>
            </a:br>
            <a:r>
              <a:rPr lang="uk-UA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uk-UA" dirty="0" smtClean="0">
                <a:solidFill>
                  <a:schemeClr val="tx2">
                    <a:lumMod val="50000"/>
                  </a:schemeClr>
                </a:solidFill>
              </a:rPr>
              <a:t>        </a:t>
            </a:r>
            <a:br>
              <a:rPr lang="uk-UA" dirty="0" smtClean="0">
                <a:solidFill>
                  <a:schemeClr val="tx2">
                    <a:lumMod val="50000"/>
                  </a:schemeClr>
                </a:solidFill>
              </a:rPr>
            </a:br>
            <a:r>
              <a:rPr lang="uk-UA" i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uk-UA" i="1" dirty="0" smtClean="0">
                <a:solidFill>
                  <a:schemeClr val="accent1">
                    <a:lumMod val="75000"/>
                  </a:schemeClr>
                </a:solidFill>
              </a:rPr>
              <a:t>                                         Грудень</a:t>
            </a:r>
            <a:endParaRPr lang="uk-UA" i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41606" y="188640"/>
            <a:ext cx="9036496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/>
              <a:t> </a:t>
            </a:r>
            <a:r>
              <a:rPr lang="uk-UA" dirty="0" smtClean="0"/>
              <a:t>                                                            </a:t>
            </a:r>
            <a:r>
              <a:rPr lang="uk-UA" dirty="0" smtClean="0">
                <a:solidFill>
                  <a:schemeClr val="bg1"/>
                </a:solidFill>
              </a:rPr>
              <a:t> </a:t>
            </a:r>
            <a:r>
              <a:rPr lang="uk-UA" dirty="0" smtClean="0">
                <a:solidFill>
                  <a:srgbClr val="00B0F0"/>
                </a:solidFill>
              </a:rPr>
              <a:t>   </a:t>
            </a:r>
            <a:r>
              <a:rPr lang="uk-UA" sz="4400" b="1" i="1" dirty="0" smtClean="0">
                <a:solidFill>
                  <a:srgbClr val="00B0F0"/>
                </a:solidFill>
              </a:rPr>
              <a:t>Грудень</a:t>
            </a:r>
            <a:br>
              <a:rPr lang="uk-UA" sz="4400" b="1" i="1" dirty="0" smtClean="0">
                <a:solidFill>
                  <a:srgbClr val="00B0F0"/>
                </a:solidFill>
              </a:rPr>
            </a:br>
            <a:r>
              <a:rPr lang="uk-UA" sz="4400" b="1" i="1" dirty="0" smtClean="0">
                <a:solidFill>
                  <a:srgbClr val="00B0F0"/>
                </a:solidFill>
              </a:rPr>
              <a:t>               </a:t>
            </a:r>
            <a:r>
              <a:rPr lang="uk-UA" sz="3600" u="sng" dirty="0" smtClean="0">
                <a:solidFill>
                  <a:schemeClr val="bg1"/>
                </a:solidFill>
              </a:rPr>
              <a:t>Зміни в неживій природі</a:t>
            </a:r>
            <a:endParaRPr lang="uk-UA" sz="3600" u="sng" dirty="0">
              <a:solidFill>
                <a:schemeClr val="bg1"/>
              </a:solidFill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uk-UA" sz="3200" b="1" dirty="0">
                <a:solidFill>
                  <a:schemeClr val="bg1"/>
                </a:solidFill>
              </a:rPr>
              <a:t>Сонце, хоч і виглядає з-за хмар, та не </a:t>
            </a:r>
            <a:r>
              <a:rPr lang="uk-UA" sz="3200" b="1" dirty="0" smtClean="0">
                <a:solidFill>
                  <a:schemeClr val="bg1"/>
                </a:solidFill>
              </a:rPr>
              <a:t>гріє;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uk-UA" sz="3200" b="1" dirty="0" smtClean="0">
                <a:solidFill>
                  <a:schemeClr val="bg1"/>
                </a:solidFill>
              </a:rPr>
              <a:t>Дні </a:t>
            </a:r>
            <a:r>
              <a:rPr lang="uk-UA" sz="3200" b="1" dirty="0">
                <a:solidFill>
                  <a:schemeClr val="bg1"/>
                </a:solidFill>
              </a:rPr>
              <a:t>сірі і зовсім короткі, тільки морозні ночі світлішають від </a:t>
            </a:r>
            <a:r>
              <a:rPr lang="uk-UA" sz="3200" b="1" dirty="0" smtClean="0">
                <a:solidFill>
                  <a:schemeClr val="bg1"/>
                </a:solidFill>
              </a:rPr>
              <a:t>зірок;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uk-UA" sz="3200" b="1" dirty="0" smtClean="0">
                <a:solidFill>
                  <a:schemeClr val="bg1"/>
                </a:solidFill>
              </a:rPr>
              <a:t>Небо </a:t>
            </a:r>
            <a:r>
              <a:rPr lang="uk-UA" sz="3200" b="1" dirty="0">
                <a:solidFill>
                  <a:schemeClr val="bg1"/>
                </a:solidFill>
              </a:rPr>
              <a:t>частіше вкрите важкими темними </a:t>
            </a:r>
            <a:r>
              <a:rPr lang="uk-UA" sz="3200" b="1" dirty="0" smtClean="0">
                <a:solidFill>
                  <a:schemeClr val="bg1"/>
                </a:solidFill>
              </a:rPr>
              <a:t>хмарами;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uk-UA" sz="3200" b="1" dirty="0" smtClean="0">
                <a:solidFill>
                  <a:schemeClr val="bg1"/>
                </a:solidFill>
              </a:rPr>
              <a:t>Іде </a:t>
            </a:r>
            <a:r>
              <a:rPr lang="uk-UA" sz="3200" b="1" dirty="0">
                <a:solidFill>
                  <a:schemeClr val="bg1"/>
                </a:solidFill>
              </a:rPr>
              <a:t>сніг, під сніговою ковдрою спить </a:t>
            </a:r>
            <a:r>
              <a:rPr lang="uk-UA" sz="3200" b="1" dirty="0" smtClean="0">
                <a:solidFill>
                  <a:schemeClr val="bg1"/>
                </a:solidFill>
              </a:rPr>
              <a:t>земля;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uk-UA" sz="3200" b="1" dirty="0" smtClean="0">
                <a:solidFill>
                  <a:schemeClr val="bg1"/>
                </a:solidFill>
              </a:rPr>
              <a:t>Крига </a:t>
            </a:r>
            <a:r>
              <a:rPr lang="uk-UA" sz="3200" b="1" dirty="0">
                <a:solidFill>
                  <a:schemeClr val="bg1"/>
                </a:solidFill>
              </a:rPr>
              <a:t>міцно скувала річки </a:t>
            </a:r>
            <a:r>
              <a:rPr lang="uk-UA" sz="3200" b="1" dirty="0" smtClean="0">
                <a:solidFill>
                  <a:schemeClr val="bg1"/>
                </a:solidFill>
              </a:rPr>
              <a:t>та озера.</a:t>
            </a:r>
            <a:endParaRPr lang="uk-UA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002746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188640"/>
            <a:ext cx="9036496" cy="58785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/>
              <a:t> </a:t>
            </a:r>
            <a:r>
              <a:rPr lang="uk-UA" dirty="0" smtClean="0"/>
              <a:t>                                                            </a:t>
            </a:r>
            <a:r>
              <a:rPr lang="uk-UA" dirty="0" smtClean="0">
                <a:solidFill>
                  <a:schemeClr val="bg1"/>
                </a:solidFill>
              </a:rPr>
              <a:t> </a:t>
            </a:r>
            <a:r>
              <a:rPr lang="uk-UA" dirty="0" smtClean="0">
                <a:solidFill>
                  <a:srgbClr val="00B0F0"/>
                </a:solidFill>
              </a:rPr>
              <a:t>   </a:t>
            </a:r>
            <a:r>
              <a:rPr lang="uk-UA" sz="4400" b="1" i="1" dirty="0" smtClean="0">
                <a:solidFill>
                  <a:srgbClr val="00B0F0"/>
                </a:solidFill>
              </a:rPr>
              <a:t>Грудень</a:t>
            </a:r>
            <a:br>
              <a:rPr lang="uk-UA" sz="4400" b="1" i="1" dirty="0" smtClean="0">
                <a:solidFill>
                  <a:srgbClr val="00B0F0"/>
                </a:solidFill>
              </a:rPr>
            </a:br>
            <a:r>
              <a:rPr lang="uk-UA" sz="4400" b="1" i="1" dirty="0" smtClean="0">
                <a:solidFill>
                  <a:srgbClr val="00B0F0"/>
                </a:solidFill>
              </a:rPr>
              <a:t>                 </a:t>
            </a:r>
            <a:r>
              <a:rPr lang="uk-UA" sz="3600" u="sng" dirty="0" smtClean="0">
                <a:solidFill>
                  <a:schemeClr val="bg1"/>
                </a:solidFill>
              </a:rPr>
              <a:t>Зміни в живій природі</a:t>
            </a:r>
            <a:endParaRPr lang="uk-UA" sz="3600" u="sng" dirty="0">
              <a:solidFill>
                <a:schemeClr val="bg1"/>
              </a:solidFill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sz="3200" b="1" dirty="0">
                <a:solidFill>
                  <a:schemeClr val="bg1"/>
                </a:solidFill>
              </a:rPr>
              <a:t>Дерева стоять </a:t>
            </a:r>
            <a:r>
              <a:rPr lang="ru-RU" sz="3200" b="1" dirty="0" err="1">
                <a:solidFill>
                  <a:schemeClr val="bg1"/>
                </a:solidFill>
              </a:rPr>
              <a:t>голі</a:t>
            </a:r>
            <a:r>
              <a:rPr lang="ru-RU" sz="3200" b="1" dirty="0">
                <a:solidFill>
                  <a:schemeClr val="bg1"/>
                </a:solidFill>
              </a:rPr>
              <a:t>, </a:t>
            </a:r>
            <a:r>
              <a:rPr lang="ru-RU" sz="3200" b="1" dirty="0" err="1">
                <a:solidFill>
                  <a:schemeClr val="bg1"/>
                </a:solidFill>
              </a:rPr>
              <a:t>тільки</a:t>
            </a:r>
            <a:r>
              <a:rPr lang="ru-RU" sz="3200" b="1" dirty="0">
                <a:solidFill>
                  <a:schemeClr val="bg1"/>
                </a:solidFill>
              </a:rPr>
              <a:t> на дубах </a:t>
            </a:r>
            <a:r>
              <a:rPr lang="ru-RU" sz="3200" b="1" dirty="0" err="1">
                <a:solidFill>
                  <a:schemeClr val="bg1"/>
                </a:solidFill>
              </a:rPr>
              <a:t>шелестить</a:t>
            </a:r>
            <a:r>
              <a:rPr lang="ru-RU" sz="3200" b="1" dirty="0">
                <a:solidFill>
                  <a:schemeClr val="bg1"/>
                </a:solidFill>
              </a:rPr>
              <a:t> </a:t>
            </a:r>
            <a:r>
              <a:rPr lang="ru-RU" sz="3200" b="1" dirty="0" err="1">
                <a:solidFill>
                  <a:schemeClr val="bg1"/>
                </a:solidFill>
              </a:rPr>
              <a:t>неопале</a:t>
            </a:r>
            <a:r>
              <a:rPr lang="ru-RU" sz="3200" b="1" dirty="0">
                <a:solidFill>
                  <a:schemeClr val="bg1"/>
                </a:solidFill>
              </a:rPr>
              <a:t> </a:t>
            </a:r>
            <a:r>
              <a:rPr lang="ru-RU" sz="3200" b="1" dirty="0" err="1" smtClean="0">
                <a:solidFill>
                  <a:schemeClr val="bg1"/>
                </a:solidFill>
              </a:rPr>
              <a:t>листя</a:t>
            </a:r>
            <a:r>
              <a:rPr lang="ru-RU" sz="3200" b="1" dirty="0" smtClean="0">
                <a:solidFill>
                  <a:schemeClr val="bg1"/>
                </a:solidFill>
              </a:rPr>
              <a:t>;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sz="3200" b="1" dirty="0" err="1">
                <a:solidFill>
                  <a:schemeClr val="bg1"/>
                </a:solidFill>
              </a:rPr>
              <a:t>З</a:t>
            </a:r>
            <a:r>
              <a:rPr lang="ru-RU" sz="3200" b="1" dirty="0" err="1" smtClean="0">
                <a:solidFill>
                  <a:schemeClr val="bg1"/>
                </a:solidFill>
              </a:rPr>
              <a:t>еленіють</a:t>
            </a:r>
            <a:r>
              <a:rPr lang="ru-RU" sz="3200" b="1" dirty="0" smtClean="0">
                <a:solidFill>
                  <a:schemeClr val="bg1"/>
                </a:solidFill>
              </a:rPr>
              <a:t> </a:t>
            </a:r>
            <a:r>
              <a:rPr lang="ru-RU" sz="3200" b="1" dirty="0">
                <a:solidFill>
                  <a:schemeClr val="bg1"/>
                </a:solidFill>
              </a:rPr>
              <a:t>листочки-</a:t>
            </a:r>
            <a:r>
              <a:rPr lang="ru-RU" sz="3200" b="1" dirty="0" err="1">
                <a:solidFill>
                  <a:schemeClr val="bg1"/>
                </a:solidFill>
              </a:rPr>
              <a:t>хвоїнки</a:t>
            </a:r>
            <a:r>
              <a:rPr lang="ru-RU" sz="3200" b="1" dirty="0">
                <a:solidFill>
                  <a:schemeClr val="bg1"/>
                </a:solidFill>
              </a:rPr>
              <a:t> на </a:t>
            </a:r>
            <a:r>
              <a:rPr lang="ru-RU" sz="3200" b="1" dirty="0" err="1">
                <a:solidFill>
                  <a:schemeClr val="bg1"/>
                </a:solidFill>
              </a:rPr>
              <a:t>ялинах</a:t>
            </a:r>
            <a:r>
              <a:rPr lang="ru-RU" sz="3200" b="1" dirty="0">
                <a:solidFill>
                  <a:schemeClr val="bg1"/>
                </a:solidFill>
              </a:rPr>
              <a:t>  та соснах, </a:t>
            </a:r>
            <a:r>
              <a:rPr lang="ru-RU" sz="3200" b="1" dirty="0" err="1">
                <a:solidFill>
                  <a:schemeClr val="bg1"/>
                </a:solidFill>
              </a:rPr>
              <a:t>полум’яніють</a:t>
            </a:r>
            <a:r>
              <a:rPr lang="ru-RU" sz="3200" b="1" dirty="0">
                <a:solidFill>
                  <a:schemeClr val="bg1"/>
                </a:solidFill>
              </a:rPr>
              <a:t> </a:t>
            </a:r>
            <a:r>
              <a:rPr lang="ru-RU" sz="3200" b="1" dirty="0" err="1">
                <a:solidFill>
                  <a:schemeClr val="bg1"/>
                </a:solidFill>
              </a:rPr>
              <a:t>кетяги</a:t>
            </a:r>
            <a:r>
              <a:rPr lang="ru-RU" sz="3200" b="1" dirty="0">
                <a:solidFill>
                  <a:schemeClr val="bg1"/>
                </a:solidFill>
              </a:rPr>
              <a:t> </a:t>
            </a:r>
            <a:r>
              <a:rPr lang="ru-RU" sz="3200" b="1" dirty="0" err="1" smtClean="0">
                <a:solidFill>
                  <a:schemeClr val="bg1"/>
                </a:solidFill>
              </a:rPr>
              <a:t>горобини</a:t>
            </a:r>
            <a:endParaRPr lang="ru-RU" sz="3200" b="1" dirty="0" smtClean="0">
              <a:solidFill>
                <a:schemeClr val="bg1"/>
              </a:solidFill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sz="3200" b="1" dirty="0" err="1">
                <a:solidFill>
                  <a:schemeClr val="bg1"/>
                </a:solidFill>
              </a:rPr>
              <a:t>Н</a:t>
            </a:r>
            <a:r>
              <a:rPr lang="ru-RU" sz="3200" b="1" dirty="0" err="1" smtClean="0">
                <a:solidFill>
                  <a:schemeClr val="bg1"/>
                </a:solidFill>
              </a:rPr>
              <a:t>емов</a:t>
            </a:r>
            <a:r>
              <a:rPr lang="ru-RU" sz="3200" b="1" dirty="0" smtClean="0">
                <a:solidFill>
                  <a:schemeClr val="bg1"/>
                </a:solidFill>
              </a:rPr>
              <a:t> </a:t>
            </a:r>
            <a:r>
              <a:rPr lang="ru-RU" sz="3200" b="1" dirty="0" err="1">
                <a:solidFill>
                  <a:schemeClr val="bg1"/>
                </a:solidFill>
              </a:rPr>
              <a:t>намистинки</a:t>
            </a:r>
            <a:r>
              <a:rPr lang="ru-RU" sz="3200" b="1" dirty="0">
                <a:solidFill>
                  <a:schemeClr val="bg1"/>
                </a:solidFill>
              </a:rPr>
              <a:t>, </a:t>
            </a:r>
            <a:r>
              <a:rPr lang="ru-RU" sz="3200" b="1" dirty="0" err="1">
                <a:solidFill>
                  <a:schemeClr val="bg1"/>
                </a:solidFill>
              </a:rPr>
              <a:t>червоніють</a:t>
            </a:r>
            <a:r>
              <a:rPr lang="ru-RU" sz="3200" b="1" dirty="0">
                <a:solidFill>
                  <a:schemeClr val="bg1"/>
                </a:solidFill>
              </a:rPr>
              <a:t> плоди </a:t>
            </a:r>
            <a:r>
              <a:rPr lang="ru-RU" sz="3200" b="1" dirty="0" err="1" smtClean="0">
                <a:solidFill>
                  <a:schemeClr val="bg1"/>
                </a:solidFill>
              </a:rPr>
              <a:t>шипшини</a:t>
            </a:r>
            <a:r>
              <a:rPr lang="ru-RU" sz="3200" b="1" dirty="0" smtClean="0">
                <a:solidFill>
                  <a:schemeClr val="bg1"/>
                </a:solidFill>
              </a:rPr>
              <a:t>;</a:t>
            </a:r>
            <a:endParaRPr lang="ru-RU" sz="3200" b="1" dirty="0">
              <a:solidFill>
                <a:schemeClr val="bg1"/>
              </a:solidFill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sz="3200" b="1" dirty="0" err="1">
                <a:solidFill>
                  <a:schemeClr val="bg1"/>
                </a:solidFill>
              </a:rPr>
              <a:t>С</a:t>
            </a:r>
            <a:r>
              <a:rPr lang="ru-RU" sz="3200" b="1" dirty="0" err="1" smtClean="0">
                <a:solidFill>
                  <a:schemeClr val="bg1"/>
                </a:solidFill>
              </a:rPr>
              <a:t>плять</a:t>
            </a:r>
            <a:r>
              <a:rPr lang="ru-RU" sz="3200" b="1" dirty="0" smtClean="0">
                <a:solidFill>
                  <a:schemeClr val="bg1"/>
                </a:solidFill>
              </a:rPr>
              <a:t> </a:t>
            </a:r>
            <a:r>
              <a:rPr lang="ru-RU" sz="3200" b="1" dirty="0" err="1">
                <a:solidFill>
                  <a:schemeClr val="bg1"/>
                </a:solidFill>
              </a:rPr>
              <a:t>метелики</a:t>
            </a:r>
            <a:r>
              <a:rPr lang="ru-RU" sz="3200" b="1" dirty="0">
                <a:solidFill>
                  <a:schemeClr val="bg1"/>
                </a:solidFill>
              </a:rPr>
              <a:t>, мурашки, </a:t>
            </a:r>
            <a:r>
              <a:rPr lang="ru-RU" sz="3200" b="1" dirty="0" err="1" smtClean="0">
                <a:solidFill>
                  <a:schemeClr val="bg1"/>
                </a:solidFill>
              </a:rPr>
              <a:t>їжаки</a:t>
            </a:r>
            <a:r>
              <a:rPr lang="ru-RU" sz="3200" b="1" dirty="0" smtClean="0">
                <a:solidFill>
                  <a:schemeClr val="bg1"/>
                </a:solidFill>
              </a:rPr>
              <a:t>;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sz="3200" b="1" dirty="0" err="1">
                <a:solidFill>
                  <a:schemeClr val="bg1"/>
                </a:solidFill>
              </a:rPr>
              <a:t>Б</a:t>
            </a:r>
            <a:r>
              <a:rPr lang="ru-RU" sz="3200" b="1" dirty="0" err="1" smtClean="0">
                <a:solidFill>
                  <a:schemeClr val="bg1"/>
                </a:solidFill>
              </a:rPr>
              <a:t>лижче</a:t>
            </a:r>
            <a:r>
              <a:rPr lang="ru-RU" sz="3200" b="1" dirty="0" smtClean="0">
                <a:solidFill>
                  <a:schemeClr val="bg1"/>
                </a:solidFill>
              </a:rPr>
              <a:t> </a:t>
            </a:r>
            <a:r>
              <a:rPr lang="ru-RU" sz="3200" b="1" dirty="0">
                <a:solidFill>
                  <a:schemeClr val="bg1"/>
                </a:solidFill>
              </a:rPr>
              <a:t>до </a:t>
            </a:r>
            <a:r>
              <a:rPr lang="ru-RU" sz="3200" b="1" dirty="0" err="1">
                <a:solidFill>
                  <a:schemeClr val="bg1"/>
                </a:solidFill>
              </a:rPr>
              <a:t>жител</a:t>
            </a:r>
            <a:r>
              <a:rPr lang="ru-RU" sz="3200" b="1" dirty="0">
                <a:solidFill>
                  <a:schemeClr val="bg1"/>
                </a:solidFill>
              </a:rPr>
              <a:t> </a:t>
            </a:r>
            <a:r>
              <a:rPr lang="ru-RU" sz="3200" b="1" dirty="0" err="1" smtClean="0">
                <a:solidFill>
                  <a:schemeClr val="bg1"/>
                </a:solidFill>
              </a:rPr>
              <a:t>пересносяться</a:t>
            </a:r>
            <a:r>
              <a:rPr lang="ru-RU" sz="3200" b="1" dirty="0" smtClean="0">
                <a:solidFill>
                  <a:schemeClr val="bg1"/>
                </a:solidFill>
              </a:rPr>
              <a:t> </a:t>
            </a:r>
            <a:r>
              <a:rPr lang="ru-RU" sz="3200" b="1" dirty="0">
                <a:solidFill>
                  <a:schemeClr val="bg1"/>
                </a:solidFill>
              </a:rPr>
              <a:t>з </a:t>
            </a:r>
            <a:r>
              <a:rPr lang="ru-RU" sz="3200" b="1" dirty="0" err="1">
                <a:solidFill>
                  <a:schemeClr val="bg1"/>
                </a:solidFill>
              </a:rPr>
              <a:t>полів</a:t>
            </a:r>
            <a:r>
              <a:rPr lang="ru-RU" sz="3200" b="1" dirty="0">
                <a:solidFill>
                  <a:schemeClr val="bg1"/>
                </a:solidFill>
              </a:rPr>
              <a:t>, </a:t>
            </a:r>
            <a:r>
              <a:rPr lang="ru-RU" sz="3200" b="1" dirty="0" err="1">
                <a:solidFill>
                  <a:schemeClr val="bg1"/>
                </a:solidFill>
              </a:rPr>
              <a:t>лісів</a:t>
            </a:r>
            <a:r>
              <a:rPr lang="ru-RU" sz="3200" b="1" dirty="0">
                <a:solidFill>
                  <a:schemeClr val="bg1"/>
                </a:solidFill>
              </a:rPr>
              <a:t> сороки, ворони, </a:t>
            </a:r>
            <a:r>
              <a:rPr lang="ru-RU" sz="3200" b="1" dirty="0" err="1">
                <a:solidFill>
                  <a:schemeClr val="bg1"/>
                </a:solidFill>
              </a:rPr>
              <a:t>горобці</a:t>
            </a:r>
            <a:r>
              <a:rPr lang="ru-RU" sz="3200" b="1" dirty="0">
                <a:solidFill>
                  <a:schemeClr val="bg1"/>
                </a:solidFill>
              </a:rPr>
              <a:t>, </a:t>
            </a:r>
            <a:r>
              <a:rPr lang="ru-RU" sz="3200" b="1" dirty="0" err="1" smtClean="0">
                <a:solidFill>
                  <a:schemeClr val="bg1"/>
                </a:solidFill>
              </a:rPr>
              <a:t>синиці</a:t>
            </a:r>
            <a:r>
              <a:rPr lang="ru-RU" sz="3200" b="1" dirty="0" smtClean="0">
                <a:solidFill>
                  <a:schemeClr val="bg1"/>
                </a:solidFill>
              </a:rPr>
              <a:t>.</a:t>
            </a:r>
            <a:endParaRPr lang="uk-UA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374956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95736" y="7430"/>
            <a:ext cx="5742384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3200" dirty="0">
                <a:solidFill>
                  <a:schemeClr val="bg1"/>
                </a:solidFill>
              </a:rPr>
              <a:t>Пухнастий сніг усе вкриває,</a:t>
            </a:r>
          </a:p>
          <a:p>
            <a:r>
              <a:rPr lang="uk-UA" sz="3200" dirty="0">
                <a:solidFill>
                  <a:schemeClr val="bg1"/>
                </a:solidFill>
              </a:rPr>
              <a:t>Різдвяна зірка в небі сяє.</a:t>
            </a:r>
          </a:p>
          <a:p>
            <a:r>
              <a:rPr lang="uk-UA" sz="3200" dirty="0">
                <a:solidFill>
                  <a:schemeClr val="bg1"/>
                </a:solidFill>
              </a:rPr>
              <a:t>Повсюди радість, щастя, сміх -</a:t>
            </a:r>
          </a:p>
          <a:p>
            <a:r>
              <a:rPr lang="uk-UA" sz="3200" dirty="0">
                <a:solidFill>
                  <a:schemeClr val="bg1"/>
                </a:solidFill>
              </a:rPr>
              <a:t>Цей місяць перший із усіх</a:t>
            </a:r>
            <a:r>
              <a:rPr lang="uk-UA" sz="3200" dirty="0" smtClean="0">
                <a:solidFill>
                  <a:schemeClr val="bg1"/>
                </a:solidFill>
              </a:rPr>
              <a:t>.</a:t>
            </a:r>
            <a:endParaRPr lang="uk-UA" sz="3200" dirty="0">
              <a:solidFill>
                <a:schemeClr val="bg1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2069533"/>
            <a:ext cx="8136904" cy="4556666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uk-UA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br>
              <a:rPr lang="uk-UA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uk-UA" dirty="0" smtClean="0">
                <a:solidFill>
                  <a:schemeClr val="accent1">
                    <a:lumMod val="75000"/>
                  </a:schemeClr>
                </a:solidFill>
              </a:rPr>
              <a:t>січень</a:t>
            </a:r>
            <a:endParaRPr lang="uk-UA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076447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332656"/>
            <a:ext cx="9036496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/>
              <a:t> </a:t>
            </a:r>
            <a:r>
              <a:rPr lang="uk-UA" dirty="0" smtClean="0"/>
              <a:t>                                                            </a:t>
            </a:r>
            <a:r>
              <a:rPr lang="uk-UA" dirty="0" smtClean="0">
                <a:solidFill>
                  <a:schemeClr val="bg1"/>
                </a:solidFill>
              </a:rPr>
              <a:t> </a:t>
            </a:r>
            <a:r>
              <a:rPr lang="uk-UA" dirty="0" smtClean="0">
                <a:solidFill>
                  <a:srgbClr val="00B0F0"/>
                </a:solidFill>
              </a:rPr>
              <a:t>      </a:t>
            </a:r>
            <a:r>
              <a:rPr lang="uk-UA" sz="4800" b="1" i="1" dirty="0" smtClean="0">
                <a:solidFill>
                  <a:srgbClr val="00B0F0"/>
                </a:solidFill>
              </a:rPr>
              <a:t>Січень</a:t>
            </a:r>
            <a:r>
              <a:rPr lang="uk-UA" sz="4400" b="1" i="1" dirty="0" smtClean="0">
                <a:solidFill>
                  <a:srgbClr val="00B0F0"/>
                </a:solidFill>
              </a:rPr>
              <a:t/>
            </a:r>
            <a:br>
              <a:rPr lang="uk-UA" sz="4400" b="1" i="1" dirty="0" smtClean="0">
                <a:solidFill>
                  <a:srgbClr val="00B0F0"/>
                </a:solidFill>
              </a:rPr>
            </a:br>
            <a:r>
              <a:rPr lang="uk-UA" sz="4400" b="1" i="1" dirty="0" smtClean="0">
                <a:solidFill>
                  <a:srgbClr val="00B0F0"/>
                </a:solidFill>
              </a:rPr>
              <a:t>                 </a:t>
            </a:r>
            <a:r>
              <a:rPr lang="uk-UA" sz="4000" u="sng" dirty="0" smtClean="0">
                <a:solidFill>
                  <a:schemeClr val="bg1"/>
                </a:solidFill>
              </a:rPr>
              <a:t>Зміни в неживій природі</a:t>
            </a:r>
            <a:endParaRPr lang="uk-UA" sz="4000" u="sng" dirty="0">
              <a:solidFill>
                <a:schemeClr val="bg1"/>
              </a:solidFill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sz="3600" b="1" dirty="0" err="1">
                <a:solidFill>
                  <a:schemeClr val="bg1"/>
                </a:solidFill>
              </a:rPr>
              <a:t>Сонце</a:t>
            </a:r>
            <a:r>
              <a:rPr lang="ru-RU" sz="3600" b="1" dirty="0">
                <a:solidFill>
                  <a:schemeClr val="bg1"/>
                </a:solidFill>
              </a:rPr>
              <a:t> </a:t>
            </a:r>
            <a:r>
              <a:rPr lang="ru-RU" sz="3600" b="1" dirty="0" err="1">
                <a:solidFill>
                  <a:schemeClr val="bg1"/>
                </a:solidFill>
              </a:rPr>
              <a:t>підбивається</a:t>
            </a:r>
            <a:r>
              <a:rPr lang="ru-RU" sz="3600" b="1" dirty="0">
                <a:solidFill>
                  <a:schemeClr val="bg1"/>
                </a:solidFill>
              </a:rPr>
              <a:t> </a:t>
            </a:r>
            <a:r>
              <a:rPr lang="ru-RU" sz="3600" b="1" dirty="0" err="1">
                <a:solidFill>
                  <a:schemeClr val="bg1"/>
                </a:solidFill>
              </a:rPr>
              <a:t>вище</a:t>
            </a:r>
            <a:r>
              <a:rPr lang="ru-RU" sz="3600" b="1" dirty="0">
                <a:solidFill>
                  <a:schemeClr val="bg1"/>
                </a:solidFill>
              </a:rPr>
              <a:t>, </a:t>
            </a:r>
            <a:r>
              <a:rPr lang="ru-RU" sz="3600" b="1" dirty="0" err="1">
                <a:solidFill>
                  <a:schemeClr val="bg1"/>
                </a:solidFill>
              </a:rPr>
              <a:t>робить</a:t>
            </a:r>
            <a:r>
              <a:rPr lang="ru-RU" sz="3600" b="1" dirty="0">
                <a:solidFill>
                  <a:schemeClr val="bg1"/>
                </a:solidFill>
              </a:rPr>
              <a:t> </a:t>
            </a:r>
            <a:r>
              <a:rPr lang="ru-RU" sz="3600" b="1" dirty="0" err="1">
                <a:solidFill>
                  <a:schemeClr val="bg1"/>
                </a:solidFill>
              </a:rPr>
              <a:t>перші</a:t>
            </a:r>
            <a:r>
              <a:rPr lang="ru-RU" sz="3600" b="1" dirty="0">
                <a:solidFill>
                  <a:schemeClr val="bg1"/>
                </a:solidFill>
              </a:rPr>
              <a:t> </a:t>
            </a:r>
            <a:r>
              <a:rPr lang="ru-RU" sz="3600" b="1" dirty="0" err="1">
                <a:solidFill>
                  <a:schemeClr val="bg1"/>
                </a:solidFill>
              </a:rPr>
              <a:t>несміливі</a:t>
            </a:r>
            <a:r>
              <a:rPr lang="ru-RU" sz="3600" b="1" dirty="0">
                <a:solidFill>
                  <a:schemeClr val="bg1"/>
                </a:solidFill>
              </a:rPr>
              <a:t> кроки до </a:t>
            </a:r>
            <a:r>
              <a:rPr lang="ru-RU" sz="3600" b="1" dirty="0" err="1" smtClean="0">
                <a:solidFill>
                  <a:schemeClr val="bg1"/>
                </a:solidFill>
              </a:rPr>
              <a:t>весни</a:t>
            </a:r>
            <a:r>
              <a:rPr lang="ru-RU" sz="3600" b="1" dirty="0" smtClean="0">
                <a:solidFill>
                  <a:schemeClr val="bg1"/>
                </a:solidFill>
              </a:rPr>
              <a:t>;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sz="3600" b="1" dirty="0" err="1" smtClean="0">
                <a:solidFill>
                  <a:schemeClr val="bg1"/>
                </a:solidFill>
              </a:rPr>
              <a:t>Дні</a:t>
            </a:r>
            <a:r>
              <a:rPr lang="ru-RU" sz="3600" b="1" dirty="0" smtClean="0">
                <a:solidFill>
                  <a:schemeClr val="bg1"/>
                </a:solidFill>
              </a:rPr>
              <a:t> </a:t>
            </a:r>
            <a:r>
              <a:rPr lang="ru-RU" sz="3600" b="1" dirty="0" err="1">
                <a:solidFill>
                  <a:schemeClr val="bg1"/>
                </a:solidFill>
              </a:rPr>
              <a:t>стають</a:t>
            </a:r>
            <a:r>
              <a:rPr lang="ru-RU" sz="3600" b="1" dirty="0">
                <a:solidFill>
                  <a:schemeClr val="bg1"/>
                </a:solidFill>
              </a:rPr>
              <a:t> </a:t>
            </a:r>
            <a:r>
              <a:rPr lang="ru-RU" sz="3600" b="1" dirty="0" err="1">
                <a:solidFill>
                  <a:schemeClr val="bg1"/>
                </a:solidFill>
              </a:rPr>
              <a:t>довшими</a:t>
            </a:r>
            <a:r>
              <a:rPr lang="ru-RU" sz="3600" b="1" dirty="0">
                <a:solidFill>
                  <a:schemeClr val="bg1"/>
                </a:solidFill>
              </a:rPr>
              <a:t>, та </a:t>
            </a:r>
            <a:r>
              <a:rPr lang="ru-RU" sz="3600" b="1" dirty="0" err="1">
                <a:solidFill>
                  <a:schemeClr val="bg1"/>
                </a:solidFill>
              </a:rPr>
              <a:t>морози</a:t>
            </a:r>
            <a:r>
              <a:rPr lang="ru-RU" sz="3600" b="1" dirty="0">
                <a:solidFill>
                  <a:schemeClr val="bg1"/>
                </a:solidFill>
              </a:rPr>
              <a:t> й </a:t>
            </a:r>
            <a:r>
              <a:rPr lang="ru-RU" sz="3600" b="1" dirty="0" err="1">
                <a:solidFill>
                  <a:schemeClr val="bg1"/>
                </a:solidFill>
              </a:rPr>
              <a:t>заметілі</a:t>
            </a:r>
            <a:r>
              <a:rPr lang="ru-RU" sz="3600" b="1" dirty="0">
                <a:solidFill>
                  <a:schemeClr val="bg1"/>
                </a:solidFill>
              </a:rPr>
              <a:t> </a:t>
            </a:r>
            <a:r>
              <a:rPr lang="ru-RU" sz="3600" b="1" dirty="0" err="1">
                <a:solidFill>
                  <a:schemeClr val="bg1"/>
                </a:solidFill>
              </a:rPr>
              <a:t>ще</a:t>
            </a:r>
            <a:r>
              <a:rPr lang="ru-RU" sz="3600" b="1" dirty="0">
                <a:solidFill>
                  <a:schemeClr val="bg1"/>
                </a:solidFill>
              </a:rPr>
              <a:t> </a:t>
            </a:r>
            <a:r>
              <a:rPr lang="ru-RU" sz="3600" b="1" dirty="0" err="1">
                <a:solidFill>
                  <a:schemeClr val="bg1"/>
                </a:solidFill>
              </a:rPr>
              <a:t>люті</a:t>
            </a:r>
            <a:r>
              <a:rPr lang="ru-RU" sz="3600" b="1" dirty="0">
                <a:solidFill>
                  <a:schemeClr val="bg1"/>
                </a:solidFill>
              </a:rPr>
              <a:t>; </a:t>
            </a:r>
            <a:endParaRPr lang="ru-RU" sz="3600" b="1" dirty="0" smtClean="0">
              <a:solidFill>
                <a:schemeClr val="bg1"/>
              </a:solidFill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sz="3600" b="1" dirty="0" smtClean="0">
                <a:solidFill>
                  <a:schemeClr val="bg1"/>
                </a:solidFill>
              </a:rPr>
              <a:t>Все </a:t>
            </a:r>
            <a:r>
              <a:rPr lang="ru-RU" sz="3600" b="1" dirty="0" err="1">
                <a:solidFill>
                  <a:schemeClr val="bg1"/>
                </a:solidFill>
              </a:rPr>
              <a:t>навкруги</a:t>
            </a:r>
            <a:r>
              <a:rPr lang="ru-RU" sz="3600" b="1" dirty="0">
                <a:solidFill>
                  <a:schemeClr val="bg1"/>
                </a:solidFill>
              </a:rPr>
              <a:t> </a:t>
            </a:r>
            <a:r>
              <a:rPr lang="ru-RU" sz="3600" b="1" dirty="0" err="1">
                <a:solidFill>
                  <a:schemeClr val="bg1"/>
                </a:solidFill>
              </a:rPr>
              <a:t>вкрите</a:t>
            </a:r>
            <a:r>
              <a:rPr lang="ru-RU" sz="3600" b="1" dirty="0">
                <a:solidFill>
                  <a:schemeClr val="bg1"/>
                </a:solidFill>
              </a:rPr>
              <a:t> </a:t>
            </a:r>
            <a:r>
              <a:rPr lang="ru-RU" sz="3600" b="1" dirty="0" err="1">
                <a:solidFill>
                  <a:schemeClr val="bg1"/>
                </a:solidFill>
              </a:rPr>
              <a:t>снігами</a:t>
            </a:r>
            <a:r>
              <a:rPr lang="ru-RU" sz="3600" b="1" dirty="0">
                <a:solidFill>
                  <a:schemeClr val="bg1"/>
                </a:solidFill>
              </a:rPr>
              <a:t> й </a:t>
            </a:r>
            <a:r>
              <a:rPr lang="ru-RU" sz="3600" b="1" dirty="0" err="1">
                <a:solidFill>
                  <a:schemeClr val="bg1"/>
                </a:solidFill>
              </a:rPr>
              <a:t>кригою</a:t>
            </a:r>
            <a:r>
              <a:rPr lang="ru-RU" sz="3600" b="1" dirty="0">
                <a:solidFill>
                  <a:schemeClr val="bg1"/>
                </a:solidFill>
              </a:rPr>
              <a:t>.</a:t>
            </a:r>
            <a:endParaRPr lang="uk-UA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140248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332656"/>
            <a:ext cx="9036496" cy="4585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/>
              <a:t> </a:t>
            </a:r>
            <a:r>
              <a:rPr lang="uk-UA" dirty="0" smtClean="0"/>
              <a:t>                                                            </a:t>
            </a:r>
            <a:r>
              <a:rPr lang="uk-UA" dirty="0" smtClean="0">
                <a:solidFill>
                  <a:schemeClr val="bg1"/>
                </a:solidFill>
              </a:rPr>
              <a:t> </a:t>
            </a:r>
            <a:r>
              <a:rPr lang="uk-UA" dirty="0" smtClean="0">
                <a:solidFill>
                  <a:srgbClr val="00B0F0"/>
                </a:solidFill>
              </a:rPr>
              <a:t>      </a:t>
            </a:r>
            <a:r>
              <a:rPr lang="uk-UA" sz="4800" b="1" i="1" dirty="0" smtClean="0">
                <a:solidFill>
                  <a:srgbClr val="00B0F0"/>
                </a:solidFill>
              </a:rPr>
              <a:t>Січень</a:t>
            </a:r>
            <a:r>
              <a:rPr lang="uk-UA" sz="4400" b="1" i="1" dirty="0" smtClean="0">
                <a:solidFill>
                  <a:srgbClr val="00B0F0"/>
                </a:solidFill>
              </a:rPr>
              <a:t/>
            </a:r>
            <a:br>
              <a:rPr lang="uk-UA" sz="4400" b="1" i="1" dirty="0" smtClean="0">
                <a:solidFill>
                  <a:srgbClr val="00B0F0"/>
                </a:solidFill>
              </a:rPr>
            </a:br>
            <a:r>
              <a:rPr lang="uk-UA" sz="4400" b="1" i="1" dirty="0" smtClean="0">
                <a:solidFill>
                  <a:srgbClr val="00B0F0"/>
                </a:solidFill>
              </a:rPr>
              <a:t>                 </a:t>
            </a:r>
            <a:r>
              <a:rPr lang="uk-UA" sz="4000" u="sng" dirty="0" smtClean="0">
                <a:solidFill>
                  <a:schemeClr val="bg1"/>
                </a:solidFill>
              </a:rPr>
              <a:t>Зміни в живій природі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sz="4000" b="1" dirty="0">
                <a:solidFill>
                  <a:schemeClr val="bg1"/>
                </a:solidFill>
              </a:rPr>
              <a:t>Приник, </a:t>
            </a:r>
            <a:r>
              <a:rPr lang="ru-RU" sz="4000" b="1" dirty="0" err="1">
                <a:solidFill>
                  <a:schemeClr val="bg1"/>
                </a:solidFill>
              </a:rPr>
              <a:t>ніби</a:t>
            </a:r>
            <a:r>
              <a:rPr lang="ru-RU" sz="4000" b="1" dirty="0">
                <a:solidFill>
                  <a:schemeClr val="bg1"/>
                </a:solidFill>
              </a:rPr>
              <a:t> </a:t>
            </a:r>
            <a:r>
              <a:rPr lang="ru-RU" sz="4000" b="1" dirty="0" err="1">
                <a:solidFill>
                  <a:schemeClr val="bg1"/>
                </a:solidFill>
              </a:rPr>
              <a:t>поринув</a:t>
            </a:r>
            <a:r>
              <a:rPr lang="ru-RU" sz="4000" b="1" dirty="0">
                <a:solidFill>
                  <a:schemeClr val="bg1"/>
                </a:solidFill>
              </a:rPr>
              <a:t> у </a:t>
            </a:r>
            <a:r>
              <a:rPr lang="ru-RU" sz="4000" b="1" dirty="0" err="1">
                <a:solidFill>
                  <a:schemeClr val="bg1"/>
                </a:solidFill>
              </a:rPr>
              <a:t>задуму</a:t>
            </a:r>
            <a:r>
              <a:rPr lang="ru-RU" sz="4000" b="1" dirty="0">
                <a:solidFill>
                  <a:schemeClr val="bg1"/>
                </a:solidFill>
              </a:rPr>
              <a:t> </a:t>
            </a:r>
            <a:r>
              <a:rPr lang="ru-RU" sz="4000" b="1" dirty="0" err="1" smtClean="0">
                <a:solidFill>
                  <a:schemeClr val="bg1"/>
                </a:solidFill>
              </a:rPr>
              <a:t>ліс</a:t>
            </a:r>
            <a:r>
              <a:rPr lang="ru-RU" sz="4000" b="1" dirty="0" smtClean="0">
                <a:solidFill>
                  <a:schemeClr val="bg1"/>
                </a:solidFill>
              </a:rPr>
              <a:t>;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sz="4000" b="1" dirty="0" err="1">
                <a:solidFill>
                  <a:schemeClr val="bg1"/>
                </a:solidFill>
              </a:rPr>
              <a:t>Р</a:t>
            </a:r>
            <a:r>
              <a:rPr lang="ru-RU" sz="4000" b="1" dirty="0" err="1" smtClean="0">
                <a:solidFill>
                  <a:schemeClr val="bg1"/>
                </a:solidFill>
              </a:rPr>
              <a:t>ослини</a:t>
            </a:r>
            <a:r>
              <a:rPr lang="ru-RU" sz="4000" b="1" dirty="0" smtClean="0">
                <a:solidFill>
                  <a:schemeClr val="bg1"/>
                </a:solidFill>
              </a:rPr>
              <a:t> </a:t>
            </a:r>
            <a:r>
              <a:rPr lang="ru-RU" sz="4000" b="1" dirty="0">
                <a:solidFill>
                  <a:schemeClr val="bg1"/>
                </a:solidFill>
              </a:rPr>
              <a:t>не </a:t>
            </a:r>
            <a:r>
              <a:rPr lang="ru-RU" sz="4000" b="1" dirty="0" err="1">
                <a:solidFill>
                  <a:schemeClr val="bg1"/>
                </a:solidFill>
              </a:rPr>
              <a:t>ростуть</a:t>
            </a:r>
            <a:r>
              <a:rPr lang="ru-RU" sz="4000" b="1" dirty="0">
                <a:solidFill>
                  <a:schemeClr val="bg1"/>
                </a:solidFill>
              </a:rPr>
              <a:t> – вони </a:t>
            </a:r>
            <a:r>
              <a:rPr lang="ru-RU" sz="4000" b="1" dirty="0" err="1">
                <a:solidFill>
                  <a:schemeClr val="bg1"/>
                </a:solidFill>
              </a:rPr>
              <a:t>перебувають</a:t>
            </a:r>
            <a:r>
              <a:rPr lang="ru-RU" sz="4000" b="1" dirty="0">
                <a:solidFill>
                  <a:schemeClr val="bg1"/>
                </a:solidFill>
              </a:rPr>
              <a:t> у </a:t>
            </a:r>
            <a:r>
              <a:rPr lang="ru-RU" sz="4000" b="1" dirty="0" err="1">
                <a:solidFill>
                  <a:schemeClr val="bg1"/>
                </a:solidFill>
              </a:rPr>
              <a:t>стані</a:t>
            </a:r>
            <a:r>
              <a:rPr lang="ru-RU" sz="4000" b="1" dirty="0">
                <a:solidFill>
                  <a:schemeClr val="bg1"/>
                </a:solidFill>
              </a:rPr>
              <a:t> </a:t>
            </a:r>
            <a:r>
              <a:rPr lang="ru-RU" sz="4000" b="1" dirty="0" err="1" smtClean="0">
                <a:solidFill>
                  <a:schemeClr val="bg1"/>
                </a:solidFill>
              </a:rPr>
              <a:t>спокою</a:t>
            </a:r>
            <a:r>
              <a:rPr lang="ru-RU" sz="4000" b="1" dirty="0" smtClean="0">
                <a:solidFill>
                  <a:schemeClr val="bg1"/>
                </a:solidFill>
              </a:rPr>
              <a:t>;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sz="4000" b="1" dirty="0">
                <a:solidFill>
                  <a:schemeClr val="bg1"/>
                </a:solidFill>
              </a:rPr>
              <a:t>Н</a:t>
            </a:r>
            <a:r>
              <a:rPr lang="ru-RU" sz="4000" b="1" dirty="0" smtClean="0">
                <a:solidFill>
                  <a:schemeClr val="bg1"/>
                </a:solidFill>
              </a:rPr>
              <a:t>а </a:t>
            </a:r>
            <a:r>
              <a:rPr lang="ru-RU" sz="4000" b="1" dirty="0">
                <a:solidFill>
                  <a:schemeClr val="bg1"/>
                </a:solidFill>
              </a:rPr>
              <a:t>них </a:t>
            </a:r>
            <a:r>
              <a:rPr lang="ru-RU" sz="4000" b="1" dirty="0" err="1">
                <a:solidFill>
                  <a:schemeClr val="bg1"/>
                </a:solidFill>
              </a:rPr>
              <a:t>менше</a:t>
            </a:r>
            <a:r>
              <a:rPr lang="ru-RU" sz="4000" b="1" dirty="0">
                <a:solidFill>
                  <a:schemeClr val="bg1"/>
                </a:solidFill>
              </a:rPr>
              <a:t> </a:t>
            </a:r>
            <a:r>
              <a:rPr lang="ru-RU" sz="4000" b="1" dirty="0" err="1">
                <a:solidFill>
                  <a:schemeClr val="bg1"/>
                </a:solidFill>
              </a:rPr>
              <a:t>залишилося</a:t>
            </a:r>
            <a:r>
              <a:rPr lang="ru-RU" sz="4000" b="1" dirty="0">
                <a:solidFill>
                  <a:schemeClr val="bg1"/>
                </a:solidFill>
              </a:rPr>
              <a:t> </a:t>
            </a:r>
            <a:r>
              <a:rPr lang="ru-RU" sz="4000" b="1" dirty="0" err="1">
                <a:solidFill>
                  <a:schemeClr val="bg1"/>
                </a:solidFill>
              </a:rPr>
              <a:t>плодів</a:t>
            </a:r>
            <a:r>
              <a:rPr lang="ru-RU" sz="4000" b="1" dirty="0">
                <a:solidFill>
                  <a:schemeClr val="bg1"/>
                </a:solidFill>
              </a:rPr>
              <a:t>: </a:t>
            </a:r>
            <a:r>
              <a:rPr lang="ru-RU" sz="4000" b="1" dirty="0" err="1">
                <a:solidFill>
                  <a:schemeClr val="bg1"/>
                </a:solidFill>
              </a:rPr>
              <a:t>одні</a:t>
            </a:r>
            <a:r>
              <a:rPr lang="ru-RU" sz="4000" b="1" dirty="0">
                <a:solidFill>
                  <a:schemeClr val="bg1"/>
                </a:solidFill>
              </a:rPr>
              <a:t> </a:t>
            </a:r>
            <a:r>
              <a:rPr lang="ru-RU" sz="4000" b="1" dirty="0" err="1">
                <a:solidFill>
                  <a:schemeClr val="bg1"/>
                </a:solidFill>
              </a:rPr>
              <a:t>з’їли</a:t>
            </a:r>
            <a:r>
              <a:rPr lang="ru-RU" sz="4000" b="1" dirty="0">
                <a:solidFill>
                  <a:schemeClr val="bg1"/>
                </a:solidFill>
              </a:rPr>
              <a:t> птахи, </a:t>
            </a:r>
            <a:r>
              <a:rPr lang="ru-RU" sz="4000" b="1" dirty="0" err="1">
                <a:solidFill>
                  <a:schemeClr val="bg1"/>
                </a:solidFill>
              </a:rPr>
              <a:t>інші</a:t>
            </a:r>
            <a:r>
              <a:rPr lang="ru-RU" sz="4000" b="1" dirty="0">
                <a:solidFill>
                  <a:schemeClr val="bg1"/>
                </a:solidFill>
              </a:rPr>
              <a:t> </a:t>
            </a:r>
            <a:r>
              <a:rPr lang="ru-RU" sz="4000" b="1" dirty="0" err="1">
                <a:solidFill>
                  <a:schemeClr val="bg1"/>
                </a:solidFill>
              </a:rPr>
              <a:t>зірвав</a:t>
            </a:r>
            <a:r>
              <a:rPr lang="ru-RU" sz="4000" b="1" dirty="0">
                <a:solidFill>
                  <a:schemeClr val="bg1"/>
                </a:solidFill>
              </a:rPr>
              <a:t> </a:t>
            </a:r>
            <a:r>
              <a:rPr lang="ru-RU" sz="4000" b="1" dirty="0" err="1" smtClean="0">
                <a:solidFill>
                  <a:schemeClr val="bg1"/>
                </a:solidFill>
              </a:rPr>
              <a:t>вітер</a:t>
            </a:r>
            <a:r>
              <a:rPr lang="ru-RU" sz="4000" b="1" dirty="0" smtClean="0">
                <a:solidFill>
                  <a:schemeClr val="bg1"/>
                </a:solidFill>
              </a:rPr>
              <a:t>.</a:t>
            </a:r>
            <a:endParaRPr lang="uk-UA" sz="4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565850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NewYearBlue</Template>
  <TotalTime>511</TotalTime>
  <Words>633</Words>
  <Application>Microsoft Office PowerPoint</Application>
  <PresentationFormat>Экран (4:3)</PresentationFormat>
  <Paragraphs>127</Paragraphs>
  <Slides>32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33" baseType="lpstr">
      <vt:lpstr>Тема Office</vt:lpstr>
      <vt:lpstr>Зима</vt:lpstr>
      <vt:lpstr>Дорога біла стелиться,  І краю їй нема.  Сніжок мете. Метелиця.  Прийшла до нас зима.  Льодком тоненьким скована,  Спинилася ріка.  Повита тихим сном вона,  Весняних днів чека.  І ліс дріма. Безлистою  Верхівкою поник.  Над ним пісні висвистує  Лиш вітер-сніговик. </vt:lpstr>
      <vt:lpstr>Презентация PowerPoint</vt:lpstr>
      <vt:lpstr>                                                                                              Грудень</vt:lpstr>
      <vt:lpstr>Презентация PowerPoint</vt:lpstr>
      <vt:lpstr>Презентация PowerPoint</vt:lpstr>
      <vt:lpstr>  січень</vt:lpstr>
      <vt:lpstr>Презентация PowerPoint</vt:lpstr>
      <vt:lpstr>Презентация PowerPoint</vt:lpstr>
      <vt:lpstr>   лютий</vt:lpstr>
      <vt:lpstr>Презентация PowerPoint</vt:lpstr>
      <vt:lpstr>Презентация PowerPoint</vt:lpstr>
      <vt:lpstr>Життя рослин взимку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Життя тварин взимку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Природні явища взимку</vt:lpstr>
      <vt:lpstr>Зимові природні явища </vt:lpstr>
      <vt:lpstr>Зимові природні явища</vt:lpstr>
      <vt:lpstr>Зимові природні явища</vt:lpstr>
      <vt:lpstr>Зимові зміни в природі</vt:lpstr>
      <vt:lpstr>Зимові зміни в природі</vt:lpstr>
      <vt:lpstr>Презентация PowerPoint</vt:lpstr>
    </vt:vector>
  </TitlesOfParts>
  <Company>L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Зима</dc:title>
  <dc:subject>Шаблон для презентаций</dc:subject>
  <dc:creator>CRITIKO</dc:creator>
  <dc:description>Презентации по культуре и искусству, шабоны PowerPoint - http://freeppt.ru</dc:description>
  <cp:lastModifiedBy>Liudmila</cp:lastModifiedBy>
  <cp:revision>81</cp:revision>
  <dcterms:created xsi:type="dcterms:W3CDTF">2015-12-15T15:52:33Z</dcterms:created>
  <dcterms:modified xsi:type="dcterms:W3CDTF">2015-12-17T17:40:11Z</dcterms:modified>
</cp:coreProperties>
</file>