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6" r:id="rId13"/>
    <p:sldId id="277" r:id="rId14"/>
    <p:sldId id="279" r:id="rId15"/>
    <p:sldId id="275" r:id="rId16"/>
    <p:sldId id="269" r:id="rId17"/>
    <p:sldId id="278" r:id="rId18"/>
    <p:sldId id="270" r:id="rId19"/>
    <p:sldId id="271" r:id="rId20"/>
    <p:sldId id="272" r:id="rId21"/>
    <p:sldId id="274" r:id="rId22"/>
    <p:sldId id="280" r:id="rId23"/>
    <p:sldId id="281" r:id="rId24"/>
    <p:sldId id="293" r:id="rId25"/>
    <p:sldId id="273" r:id="rId26"/>
    <p:sldId id="290" r:id="rId27"/>
    <p:sldId id="291" r:id="rId28"/>
    <p:sldId id="292" r:id="rId29"/>
    <p:sldId id="289" r:id="rId30"/>
    <p:sldId id="257" r:id="rId3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129"/>
    <a:srgbClr val="325800"/>
    <a:srgbClr val="00CC00"/>
    <a:srgbClr val="B2DB57"/>
    <a:srgbClr val="84BA4B"/>
    <a:srgbClr val="155679"/>
    <a:srgbClr val="112E4A"/>
    <a:srgbClr val="7DD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>
      <p:cViewPr>
        <p:scale>
          <a:sx n="69" d="100"/>
          <a:sy n="69" d="100"/>
        </p:scale>
        <p:origin x="-119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20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49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3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28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1478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08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69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14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42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9039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5908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C:\Users\Coucou\Documents\Websites\Powerpoint Templates\New\Sources\28B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812088" y="6308725"/>
            <a:ext cx="12144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b="1" dirty="0" smtClean="0">
                <a:solidFill>
                  <a:schemeClr val="bg1"/>
                </a:solidFill>
              </a:rPr>
              <a:t>Page </a:t>
            </a:r>
            <a:fld id="{091E021D-EF27-49BE-B2B5-10A18CA31D56}" type="slidenum">
              <a:rPr lang="fr-FR" b="1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fr-FR" b="1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7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53;&#1086;&#1074;&#1072;&#1103;%20&#1087;&#1072;&#1087;&#1082;&#1072;\&#1042;%20&#1075;&#1086;&#1089;&#1090;&#1080;%20&#1082;%20&#1074;&#1077;&#1089;&#1085;&#1077;\&#1087;&#1072;&#1074;&#1083;&#1080;&#1085;&#1080;&#1081;%20&#1075;&#1083;&#1072;&#1079;.mpg" TargetMode="Externa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gif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53;&#1086;&#1074;&#1072;&#1103;%20&#1087;&#1072;&#1087;&#1082;&#1072;\&#1042;%20&#1075;&#1086;&#1089;&#1090;&#1080;%20&#1082;%20&#1074;&#1077;&#1089;&#1085;&#1077;\&#1087;&#1088;&#1086;&#1089;&#1085;%20&#1083;&#1103;&#1075;.mpg" TargetMode="Externa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:\Users\Coucou\Documents\Websites\Powerpoint Templates\New\Sources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287337" y="980728"/>
            <a:ext cx="8569325" cy="184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4800" b="1" i="1" dirty="0" smtClean="0">
                <a:solidFill>
                  <a:srgbClr val="92C129"/>
                </a:solidFill>
                <a:latin typeface="Segoe Print" panose="02000600000000000000" pitchFamily="2" charset="0"/>
              </a:rPr>
              <a:t>Весна. </a:t>
            </a:r>
          </a:p>
          <a:p>
            <a:pPr algn="ctr" eaLnBrk="1" hangingPunct="1"/>
            <a:r>
              <a:rPr lang="uk-UA" altLang="uk-UA" sz="4800" b="1" i="1" dirty="0" smtClean="0">
                <a:solidFill>
                  <a:srgbClr val="92C129"/>
                </a:solidFill>
                <a:latin typeface="Segoe Print" panose="02000600000000000000" pitchFamily="2" charset="0"/>
              </a:rPr>
              <a:t>Весняні зміни в природі</a:t>
            </a:r>
            <a:endParaRPr lang="fr-FR" altLang="uk-UA" sz="4800" b="1" i="1" dirty="0">
              <a:solidFill>
                <a:srgbClr val="92C129"/>
              </a:solidFill>
              <a:latin typeface="Segoe Print" panose="02000600000000000000" pitchFamily="2" charset="0"/>
            </a:endParaRPr>
          </a:p>
        </p:txBody>
      </p:sp>
      <p:pic>
        <p:nvPicPr>
          <p:cNvPr id="2053" name="Picture 5" descr="http://missgif.com/_ph/7/2/35225845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09" y="3245925"/>
            <a:ext cx="1472953" cy="13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wallpapershdfine.com/wp-content/gallery/butterfly-gif-images/Custom%20butterfly%20copy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1486557" cy="13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img-fotki.yandex.ru/get/9346/218307002.12/0_e8202_22162fd5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5451"/>
            <a:ext cx="142875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img0.liveinternet.ru/images/attach/b/4/113/801/113801550_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77093"/>
            <a:ext cx="2231604" cy="29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6701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Сезонні зміни у квітні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uk-UA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Нежива природа</a:t>
            </a:r>
          </a:p>
          <a:p>
            <a:pPr algn="just" eaLnBrk="1" hangingPunct="1"/>
            <a:endParaRPr lang="uk-UA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Сонце піднімається дедалі вище;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З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ійшов сніг, затримавшись білими плямами лише в лісі;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Т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еплі сонячні дні змінюють похмурі, дощові.</a:t>
            </a:r>
            <a:endParaRPr lang="uk-UA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81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5290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Сезонні зміни у квітні:</a:t>
            </a:r>
          </a:p>
          <a:p>
            <a:pPr eaLnBrk="1" hangingPunct="1"/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Жива природа</a:t>
            </a:r>
          </a:p>
          <a:p>
            <a:pPr algn="just" eaLnBrk="1" hangingPunct="1"/>
            <a:endParaRPr lang="ru-RU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Прослала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весна килим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із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шовкової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травиці</a:t>
            </a:r>
            <a:r>
              <a:rPr lang="ru-RU" altLang="uk-UA" sz="2000" b="1" dirty="0">
                <a:solidFill>
                  <a:srgbClr val="92C129"/>
                </a:solidFill>
                <a:latin typeface="Verdana" pitchFamily="34" charset="0"/>
              </a:rPr>
              <a:t>;</a:t>
            </a:r>
            <a:endParaRPr lang="ru-RU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Прикрасила природу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барвистими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квітами</a:t>
            </a:r>
            <a:r>
              <a:rPr lang="ru-RU" altLang="uk-UA" sz="2000" b="1" dirty="0">
                <a:solidFill>
                  <a:srgbClr val="92C129"/>
                </a:solidFill>
                <a:latin typeface="Verdana" pitchFamily="34" charset="0"/>
              </a:rPr>
              <a:t>;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 err="1">
                <a:solidFill>
                  <a:srgbClr val="92C129"/>
                </a:solidFill>
                <a:latin typeface="Verdana" pitchFamily="34" charset="0"/>
              </a:rPr>
              <a:t>З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літаються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до них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джмелі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і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бджоли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; 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 err="1">
                <a:solidFill>
                  <a:srgbClr val="92C129"/>
                </a:solidFill>
                <a:latin typeface="Verdana" pitchFamily="34" charset="0"/>
              </a:rPr>
              <a:t>П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рилетіли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зозулі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</a:p>
          <a:p>
            <a:pPr algn="just" eaLnBrk="1" hangingPunct="1"/>
            <a:endParaRPr lang="ru-RU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37890" name="Picture 2" descr="https://encrypted-tbn2.gstatic.com/images?q=tbn:ANd9GcS06IVJAQFZh6-9ZLYk25bJPq2BloCL653ORwtAA4AoQgg0YK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33056"/>
            <a:ext cx="16764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img-fotki.yandex.ru/get/6442/83821643.8c/0_79a74_84b50206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610764"/>
            <a:ext cx="1824137" cy="15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2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2784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First Page 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А в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цьому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місяці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підряд</a:t>
            </a:r>
            <a:endParaRPr lang="ru-RU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Маємо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багато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свят.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Зеленіють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буйно трави,</a:t>
            </a:r>
          </a:p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То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іде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веселий… </a:t>
            </a:r>
            <a:endParaRPr lang="ru-RU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9218" name="Picture 2" descr="J:\ппт весна\ma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3016"/>
            <a:ext cx="47625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85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 </a:t>
            </a:r>
            <a:endParaRPr lang="fr-FR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10242" name="Picture 2" descr="J:\ппт весна\347_image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116632"/>
            <a:ext cx="4534788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J:\ппт весна\16298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71" y="116632"/>
            <a:ext cx="4576986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J:\ппт весна\buzok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40869"/>
            <a:ext cx="4572000" cy="36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J:\ппт весна\532977c4d9ca89bb0dc24f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71" y="3140869"/>
            <a:ext cx="4623627" cy="36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85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6733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>
                <a:solidFill>
                  <a:srgbClr val="FFFFFF"/>
                </a:solidFill>
                <a:latin typeface="Verdana" pitchFamily="34" charset="0"/>
              </a:rPr>
              <a:t>Сезонні зміни у </a:t>
            </a:r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травні:</a:t>
            </a:r>
            <a:endParaRPr lang="uk-UA" altLang="uk-UA" sz="3200" b="1" u="sng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/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400" b="1" dirty="0" err="1" smtClean="0">
                <a:solidFill>
                  <a:srgbClr val="92C129"/>
                </a:solidFill>
                <a:latin typeface="Verdana" pitchFamily="34" charset="0"/>
              </a:rPr>
              <a:t>Нежива</a:t>
            </a:r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 природа</a:t>
            </a:r>
          </a:p>
          <a:p>
            <a:pPr algn="just" eaLnBrk="1" hangingPunct="1"/>
            <a:endParaRPr lang="ru-RU" altLang="uk-UA" sz="24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Високо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в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небі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світить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сонце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 err="1">
                <a:solidFill>
                  <a:srgbClr val="92C129"/>
                </a:solidFill>
                <a:latin typeface="Verdana" pitchFamily="34" charset="0"/>
              </a:rPr>
              <a:t>Й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ого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ласкаве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тепле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проміння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проникає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всюди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 err="1">
                <a:solidFill>
                  <a:srgbClr val="92C129"/>
                </a:solidFill>
                <a:latin typeface="Verdana" pitchFamily="34" charset="0"/>
              </a:rPr>
              <a:t>П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овітря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напоєне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пахощами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молодого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листя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квітучих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садів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  <a:endParaRPr lang="ru-RU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32770" name="Picture 2" descr="http://detsad44.edu-kolomna.ru/local/images/block_tpl59/0_7b432_a8055091_orig_png_14219118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34" y="-4042"/>
            <a:ext cx="3026590" cy="249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59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6733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>
                <a:solidFill>
                  <a:srgbClr val="FFFFFF"/>
                </a:solidFill>
                <a:latin typeface="Verdana" pitchFamily="34" charset="0"/>
              </a:rPr>
              <a:t>Сезонні зміни у </a:t>
            </a:r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травні:</a:t>
            </a:r>
            <a:endParaRPr lang="uk-UA" altLang="uk-UA" sz="3200" b="1" u="sng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/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Жива природа</a:t>
            </a:r>
          </a:p>
          <a:p>
            <a:pPr algn="just" eaLnBrk="1" hangingPunct="1"/>
            <a:endParaRPr lang="ru-RU" altLang="uk-UA" sz="24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Цвіте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конвалія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>
                <a:solidFill>
                  <a:srgbClr val="92C129"/>
                </a:solidFill>
                <a:latin typeface="Verdana" pitchFamily="34" charset="0"/>
              </a:rPr>
              <a:t>Л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уки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вкрилися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квітковим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килимом;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ru-RU" altLang="uk-UA" sz="2000" b="1" dirty="0" err="1">
                <a:solidFill>
                  <a:srgbClr val="92C129"/>
                </a:solidFill>
                <a:latin typeface="Verdana" pitchFamily="34" charset="0"/>
              </a:rPr>
              <a:t>П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рилетіли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стрижі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солов’ї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  <a:endParaRPr lang="ru-RU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34820" name="Picture 4" descr="http://i.allday.ru/5d/c0/ab/1332276146_spring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r="17309"/>
          <a:stretch/>
        </p:blipFill>
        <p:spPr bwMode="auto">
          <a:xfrm>
            <a:off x="0" y="3686174"/>
            <a:ext cx="4571999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97" y="3687763"/>
            <a:ext cx="4610293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419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60773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Весняні зміни в природі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 </a:t>
            </a:r>
            <a:endParaRPr lang="fr-FR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41942" y="1048116"/>
            <a:ext cx="5960799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alt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alt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піднімається</a:t>
            </a:r>
            <a:r>
              <a:rPr lang="ru-RU" alt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alt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взимку</a:t>
            </a:r>
            <a:endParaRPr lang="ru-RU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25798" y="2076568"/>
            <a:ext cx="4422557" cy="523220"/>
          </a:xfrm>
          <a:prstGeom prst="rect">
            <a:avLst/>
          </a:prstGeom>
          <a:solidFill>
            <a:srgbClr val="FF99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alt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довші</a:t>
            </a:r>
            <a:r>
              <a:rPr lang="ru-RU" alt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Потепліло</a:t>
            </a:r>
            <a:endParaRPr lang="ru-RU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0825" y="2924943"/>
            <a:ext cx="3989938" cy="3046988"/>
          </a:xfrm>
          <a:prstGeom prst="rect">
            <a:avLst/>
          </a:prstGeom>
          <a:solidFill>
            <a:srgbClr val="71DAFF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uk-UA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 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голубе, </a:t>
            </a: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ясне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високе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uk-U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Хмари </a:t>
            </a: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легкі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uk-U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 </a:t>
            </a: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uk-U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Льодохід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uk-U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Повноводдя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uk-U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Опади: </a:t>
            </a: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altLang="uk-UA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дощ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uk-U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Перша гроза;</a:t>
            </a:r>
            <a:endParaRPr lang="ru-RU" altLang="uk-U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Прогрівання</a:t>
            </a:r>
            <a:r>
              <a:rPr lang="ru-RU" alt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грунту </a:t>
            </a:r>
            <a:endParaRPr lang="ru-RU" altLang="uk-U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837113" y="1644768"/>
            <a:ext cx="0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2401599" y="2637606"/>
            <a:ext cx="433387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6099385" y="2637607"/>
            <a:ext cx="288925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837113" y="2924944"/>
            <a:ext cx="4127375" cy="3046988"/>
          </a:xfrm>
          <a:prstGeom prst="rect">
            <a:avLst/>
          </a:prstGeom>
          <a:solidFill>
            <a:srgbClr val="99FF33"/>
          </a:solidFill>
          <a:ln w="38100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Набухання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бруньок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Поява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листя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altLang="uk-UA" sz="2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Квітування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Поява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комах;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Повернення</a:t>
            </a:r>
            <a:r>
              <a:rPr kumimoji="0" lang="ru-RU" altLang="uk-UA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переліт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них </a:t>
            </a: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птахів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kumimoji="0" lang="ru-RU" altLang="uk-UA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звірів</a:t>
            </a:r>
            <a:endParaRPr kumimoji="0" lang="ru-RU" altLang="uk-UA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2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9923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u="sng" dirty="0" smtClean="0">
                <a:solidFill>
                  <a:srgbClr val="FFFFFF"/>
                </a:solidFill>
              </a:rPr>
              <a:t>Весняні явища у житті рослин: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84213" y="1078240"/>
            <a:ext cx="1655539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Сокорух</a:t>
            </a:r>
            <a:endParaRPr lang="ru-RU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827584" y="2838710"/>
            <a:ext cx="3442096" cy="523220"/>
          </a:xfrm>
          <a:prstGeom prst="rect">
            <a:avLst/>
          </a:prstGeom>
          <a:solidFill>
            <a:srgbClr val="FF99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Розпускання</a:t>
            </a:r>
            <a:r>
              <a:rPr lang="ru-RU" alt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бруньок</a:t>
            </a:r>
            <a:endParaRPr lang="ru-RU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797728" y="4576419"/>
            <a:ext cx="1519968" cy="523220"/>
          </a:xfrm>
          <a:prstGeom prst="rect">
            <a:avLst/>
          </a:prstGeom>
          <a:solidFill>
            <a:srgbClr val="92C129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alt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Цвітіння</a:t>
            </a:r>
            <a:endParaRPr lang="ru-RU" altLang="uk-UA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9157" r="-938" b="8038"/>
          <a:stretch/>
        </p:blipFill>
        <p:spPr bwMode="auto">
          <a:xfrm>
            <a:off x="3056034" y="1069290"/>
            <a:ext cx="2427291" cy="135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94048"/>
            <a:ext cx="2374657" cy="14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http://divo-gorod.narod.ru/cvetenie-300x2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60" y="4576419"/>
            <a:ext cx="2376264" cy="144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85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23150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Сокорух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980728"/>
            <a:ext cx="777557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Пробудження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рослин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відбувається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коли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середня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температура за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добу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стає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більшою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за +5 °С.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Починається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сокорух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 У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деяких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дерев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навіть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змінюється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колір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кори.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Найпростіше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виявити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рух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соку у 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берези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та клена.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Триває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він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майже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місяць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 За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цей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час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рослини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перекачують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сотні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літрів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води, яка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розчиняє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поживні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речовини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й  доносить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їх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до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кожної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бруньки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</a:p>
          <a:p>
            <a:pPr algn="just" eaLnBrk="1" hangingPunct="1"/>
            <a:endParaRPr lang="ru-RU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79" y="3789040"/>
            <a:ext cx="19812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2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644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Розпускання бруньок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2276872"/>
            <a:ext cx="7775575" cy="266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uk-UA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endParaRPr lang="uk-UA" altLang="uk-UA" sz="2000" b="1" dirty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endParaRPr lang="uk-UA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endParaRPr lang="uk-UA" altLang="uk-UA" sz="2000" b="1" dirty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endParaRPr lang="uk-UA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На деревах і кущах розпускаються бруньки і з’являються зелені листки. Спочатку розпускаються ледь помітні липкі и духмяні листки берези. За березою поспішає розпуститися листя липи, вільхи, </a:t>
            </a:r>
            <a:r>
              <a:rPr lang="uk-UA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дуба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 </a:t>
            </a:r>
            <a:endParaRPr lang="fr-FR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 rot="20841814">
            <a:off x="620325" y="1573638"/>
            <a:ext cx="3745111" cy="1872208"/>
          </a:xfrm>
          <a:prstGeom prst="roundRect">
            <a:avLst/>
          </a:prstGeom>
          <a:solidFill>
            <a:srgbClr val="92C12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 rot="20706560">
            <a:off x="836696" y="1771077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Весну </a:t>
            </a:r>
            <a:r>
              <a:rPr lang="ru-RU" dirty="0" err="1" smtClean="0"/>
              <a:t>зустрічають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До </a:t>
            </a:r>
            <a:r>
              <a:rPr lang="ru-RU" dirty="0" err="1" smtClean="0"/>
              <a:t>сонечка</a:t>
            </a:r>
            <a:r>
              <a:rPr lang="ru-RU" dirty="0" smtClean="0"/>
              <a:t> тепленького</a:t>
            </a:r>
          </a:p>
          <a:p>
            <a:r>
              <a:rPr lang="ru-RU" dirty="0" err="1" smtClean="0"/>
              <a:t>Віти</a:t>
            </a:r>
            <a:r>
              <a:rPr lang="ru-RU" dirty="0" smtClean="0"/>
              <a:t> </a:t>
            </a:r>
            <a:r>
              <a:rPr lang="ru-RU" dirty="0" err="1" smtClean="0"/>
              <a:t>простягають</a:t>
            </a:r>
            <a:endParaRPr lang="ru-RU" dirty="0" smtClean="0"/>
          </a:p>
          <a:p>
            <a:r>
              <a:rPr lang="ru-RU" dirty="0" smtClean="0"/>
              <a:t>І дерева, і </a:t>
            </a:r>
            <a:r>
              <a:rPr lang="ru-RU" dirty="0" err="1" smtClean="0"/>
              <a:t>кущі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Бруньки</a:t>
            </a:r>
            <a:r>
              <a:rPr lang="ru-RU" dirty="0" smtClean="0"/>
              <a:t> … </a:t>
            </a:r>
            <a:r>
              <a:rPr lang="ru-RU" dirty="0" err="1" smtClean="0"/>
              <a:t>розпускають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70284"/>
            <a:ext cx="2951684" cy="242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2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15840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chemeClr val="bg1"/>
                </a:solidFill>
                <a:latin typeface="Verdana" pitchFamily="34" charset="0"/>
              </a:rPr>
              <a:t>Весна</a:t>
            </a:r>
            <a:endParaRPr lang="fr-FR" altLang="uk-UA" sz="3200" u="sng" dirty="0">
              <a:solidFill>
                <a:schemeClr val="bg1"/>
              </a:solidFill>
            </a:endParaRPr>
          </a:p>
        </p:txBody>
      </p:sp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250825" y="1052736"/>
            <a:ext cx="856964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 numCol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Все у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зелені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довкола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: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Пасовища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ліс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і поле.</a:t>
            </a:r>
          </a:p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Мчать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струмочки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до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ріки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Ліплять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гнізда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ластівки</a:t>
            </a:r>
            <a:r>
              <a:rPr lang="ru-RU" altLang="uk-UA" sz="2000" b="1" dirty="0">
                <a:solidFill>
                  <a:srgbClr val="92C129"/>
                </a:solidFill>
                <a:latin typeface="Verdana" pitchFamily="34" charset="0"/>
              </a:rPr>
              <a:t>.</a:t>
            </a:r>
            <a:endParaRPr lang="ru-RU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Тільки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сонечко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пригріло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– </a:t>
            </a:r>
          </a:p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І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розтанув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килим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білий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</a:p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Тепло стало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надворі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Синє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небо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угорі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Сонце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промінь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шле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землі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Прилітають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журавлі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Вже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у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лісі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там і тут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Перші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проліски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цвітуть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Світла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сонячна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ясна</a:t>
            </a:r>
          </a:p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В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гості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йде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до нас …</a:t>
            </a:r>
          </a:p>
          <a:p>
            <a:pPr algn="just" eaLnBrk="1" hangingPunct="1"/>
            <a:endParaRPr lang="ru-RU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48" y="1029575"/>
            <a:ext cx="3868929" cy="54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2489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Цвітіння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Коли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починається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сокорух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у дерев і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кущів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настає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пора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цвітіння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багаторічних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трав’янистих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рослин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 Вони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відкривають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весну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квітів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ще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тоді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коли де-не-де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лежить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сніг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Багато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дерев і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кущів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також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цвітуть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ще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до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розпускання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листя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Хто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ж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із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них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зацвітає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першим?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Виявляється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усіх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випередила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ліщина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 Вона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починає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цвісти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наприкінці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лютого. За нею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поспішають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вільха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осика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верба, береза.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Хвойні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дерева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зацвітають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пізньої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весни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Доказом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їхнього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цвітіння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є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жовтий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пилок,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який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рясно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вкриває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землю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під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цими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деревами.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Цікаво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що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цвітіння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ялини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збігається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з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цвітінням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черемхи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 Сосна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цвіте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одночасно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з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горобиною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  <a:endParaRPr lang="ru-RU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2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2549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Весняні першоцвіти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754638"/>
            <a:ext cx="7775575" cy="80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uk-UA" altLang="uk-UA" sz="2400" b="1" dirty="0">
                <a:solidFill>
                  <a:srgbClr val="92C129"/>
                </a:solidFill>
                <a:latin typeface="Verdana" pitchFamily="34" charset="0"/>
              </a:rPr>
              <a:t>р</a:t>
            </a:r>
            <a:r>
              <a:rPr lang="uk-UA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анньоквітучі</a:t>
            </a:r>
            <a:endParaRPr lang="fr-FR" altLang="uk-UA" sz="24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84" y="1500734"/>
            <a:ext cx="2998960" cy="246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0" y="4149080"/>
            <a:ext cx="330659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149080"/>
            <a:ext cx="30956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36" y="4136859"/>
            <a:ext cx="2798094" cy="242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9" y="1500733"/>
            <a:ext cx="3095625" cy="246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0" t="5585"/>
          <a:stretch>
            <a:fillRect/>
          </a:stretch>
        </p:blipFill>
        <p:spPr bwMode="auto">
          <a:xfrm>
            <a:off x="3192634" y="1541710"/>
            <a:ext cx="2736850" cy="2424907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2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2549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Весняні першоцвіти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908720"/>
            <a:ext cx="777557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uk-UA" altLang="uk-UA" sz="2400" b="1" dirty="0" err="1">
                <a:solidFill>
                  <a:srgbClr val="92C129"/>
                </a:solidFill>
                <a:latin typeface="Verdana" pitchFamily="34" charset="0"/>
              </a:rPr>
              <a:t>п</a:t>
            </a:r>
            <a:r>
              <a:rPr lang="uk-UA" altLang="uk-UA" sz="2400" b="1" dirty="0" err="1" smtClean="0">
                <a:solidFill>
                  <a:srgbClr val="92C129"/>
                </a:solidFill>
                <a:latin typeface="Verdana" pitchFamily="34" charset="0"/>
              </a:rPr>
              <a:t>ізньоквітучі</a:t>
            </a:r>
            <a:r>
              <a:rPr lang="uk-UA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:</a:t>
            </a:r>
            <a:endParaRPr lang="fr-FR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8670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96" y="4113057"/>
            <a:ext cx="3168275" cy="25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Рисунок 85" descr="http://ukranews.com/uploads/news/2012/01/02/11/36a13e3a5883f5ae57d4b9b068b35de0060b2f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02257"/>
            <a:ext cx="3048000" cy="231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98594"/>
            <a:ext cx="2788611" cy="258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14" y="4098595"/>
            <a:ext cx="2856538" cy="258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23" y="1569368"/>
            <a:ext cx="2972029" cy="23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28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527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Розвиваються дерева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 </a:t>
            </a:r>
            <a:endParaRPr lang="fr-FR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736" y="946092"/>
            <a:ext cx="3405620" cy="2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737" y="3717578"/>
            <a:ext cx="3452298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179" y="894209"/>
            <a:ext cx="2921000" cy="37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45" y="4808191"/>
            <a:ext cx="2874833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6" y="946092"/>
            <a:ext cx="2533275" cy="219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9" y="3198019"/>
            <a:ext cx="2493652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28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6" y="1780332"/>
            <a:ext cx="2450619" cy="186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750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>
                <a:solidFill>
                  <a:srgbClr val="FFFFFF"/>
                </a:solidFill>
                <a:latin typeface="Verdana" pitchFamily="34" charset="0"/>
              </a:rPr>
              <a:t>Весняні явища в житті тварин</a:t>
            </a:r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196752"/>
            <a:ext cx="777557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uk-UA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Комахи</a:t>
            </a:r>
            <a:endParaRPr lang="fr-FR" altLang="uk-UA" sz="28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4" name="Рисунок 3" descr="0_7e28b_21933025_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7430" y="-51035"/>
            <a:ext cx="1026570" cy="1026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2" descr="3488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2646">
            <a:off x="899591" y="725265"/>
            <a:ext cx="713309" cy="66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C&amp;M\CMGE07_3\мур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2" y="4319865"/>
            <a:ext cx="3169808" cy="231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павлиний глаз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67" y="1772816"/>
            <a:ext cx="3306381" cy="242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BU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2" y="1772815"/>
            <a:ext cx="3010896" cy="24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67" y="4265576"/>
            <a:ext cx="3306381" cy="23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8056" y="3356992"/>
            <a:ext cx="8794633" cy="1015663"/>
          </a:xfrm>
          <a:prstGeom prst="rect">
            <a:avLst/>
          </a:prstGeom>
          <a:solidFill>
            <a:srgbClr val="EEECE1">
              <a:lumMod val="9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Оживають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мурашники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метелики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lang="ru-RU" sz="2000" kern="0" dirty="0" smtClean="0">
                <a:solidFill>
                  <a:prstClr val="black"/>
                </a:solidFill>
                <a:latin typeface="Calibri"/>
                <a:cs typeface="+mn-cs"/>
              </a:rPr>
              <a:t>з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бирають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нектар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з перших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весняних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квітів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Прокидаються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мухи,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повзають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гріючись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на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сонці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Джмелі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збирають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нектар з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цвіту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верби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2" name="Picture 2" descr="http://images-photo.ru/_ph/24/2/3715185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720" y="5449951"/>
            <a:ext cx="989286" cy="9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72655"/>
            <a:ext cx="2306601" cy="226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13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750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Весняні явища в житті тварин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052736"/>
            <a:ext cx="7775575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uk-UA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Птахи</a:t>
            </a:r>
            <a:endParaRPr lang="fr-FR" altLang="uk-UA" sz="28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6" name="Рисунок 11" descr="788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" y="768639"/>
            <a:ext cx="869387" cy="85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гнездов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1" y="1776443"/>
            <a:ext cx="3140813" cy="217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" y="6072188"/>
            <a:ext cx="9144000" cy="707886"/>
          </a:xfrm>
          <a:prstGeom prst="rect">
            <a:avLst/>
          </a:prstGeom>
          <a:solidFill>
            <a:srgbClr val="EEECE1">
              <a:lumMod val="9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Перелітні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птахи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несуть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на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крилах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з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теплих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країн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весну.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Прилі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тають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додому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гніздяться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і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виводять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потомство.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1" name="Picture 4" descr="http://redbookvo.volgawetlands.ru/redbook/A99/A99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"/>
            <a:ext cx="1045320" cy="13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16" y="3955505"/>
            <a:ext cx="2758272" cy="21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6" y="3955504"/>
            <a:ext cx="3153778" cy="21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12" y="1776443"/>
            <a:ext cx="2863404" cy="217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00" y="3955506"/>
            <a:ext cx="2873816" cy="211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16" y="1772816"/>
            <a:ext cx="2789674" cy="2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2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750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>
                <a:solidFill>
                  <a:srgbClr val="FFFFFF"/>
                </a:solidFill>
                <a:latin typeface="Verdana" pitchFamily="34" charset="0"/>
              </a:rPr>
              <a:t>Весняні явища в житті тварин</a:t>
            </a:r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196752"/>
            <a:ext cx="777557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 </a:t>
            </a:r>
            <a:endParaRPr lang="fr-FR" altLang="uk-UA" sz="28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6" name="Picture 9" descr="C:\C&amp;M\CMGE07_3\ящ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429000"/>
            <a:ext cx="30003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C&amp;M\CMGE07_3\еж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9289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 descr="0001578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 descr="0001558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429000"/>
            <a:ext cx="32146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просн ляг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1500" y="3143250"/>
            <a:ext cx="8215313" cy="708025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err="1" smtClean="0">
                <a:solidFill>
                  <a:prstClr val="black"/>
                </a:solidFill>
                <a:latin typeface="Calibri"/>
                <a:cs typeface="+mn-cs"/>
              </a:rPr>
              <a:t>Навесні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після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довгого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зимового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сну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прокидаються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lang="ru-RU" sz="2000" kern="0" dirty="0" err="1" smtClean="0">
                <a:solidFill>
                  <a:prstClr val="black"/>
                </a:solidFill>
                <a:latin typeface="Calibri"/>
                <a:cs typeface="+mn-cs"/>
              </a:rPr>
              <a:t>ве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дмеді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їжаки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змії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жаби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ящірки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риби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13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750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>
                <a:solidFill>
                  <a:srgbClr val="FFFFFF"/>
                </a:solidFill>
                <a:latin typeface="Verdana" pitchFamily="34" charset="0"/>
              </a:rPr>
              <a:t>Весняні явища в житті тварин</a:t>
            </a:r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pic>
        <p:nvPicPr>
          <p:cNvPr id="6" name="Picture 7" descr="djkr b djkxfn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10533"/>
            <a:ext cx="3762375" cy="29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063" y="4170363"/>
            <a:ext cx="46480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 err="1" smtClean="0">
                <a:solidFill>
                  <a:srgbClr val="92C129"/>
                </a:solidFill>
                <a:latin typeface="Calibri"/>
                <a:cs typeface="+mn-cs"/>
              </a:rPr>
              <a:t>Звірі</a:t>
            </a:r>
            <a:r>
              <a:rPr lang="ru-RU" sz="3200" b="1" dirty="0" smtClean="0">
                <a:solidFill>
                  <a:srgbClr val="92C129"/>
                </a:solidFill>
                <a:latin typeface="Calibri"/>
                <a:cs typeface="+mn-cs"/>
              </a:rPr>
              <a:t> </a:t>
            </a:r>
            <a:r>
              <a:rPr lang="ru-RU" sz="3200" b="1" dirty="0" err="1" smtClean="0">
                <a:solidFill>
                  <a:srgbClr val="92C129"/>
                </a:solidFill>
                <a:latin typeface="Calibri"/>
                <a:cs typeface="+mn-cs"/>
              </a:rPr>
              <a:t>змінюють</a:t>
            </a:r>
            <a:r>
              <a:rPr lang="ru-RU" sz="3200" b="1" dirty="0" smtClean="0">
                <a:solidFill>
                  <a:srgbClr val="92C129"/>
                </a:solidFill>
                <a:latin typeface="Calibri"/>
                <a:cs typeface="+mn-cs"/>
              </a:rPr>
              <a:t> </a:t>
            </a:r>
            <a:r>
              <a:rPr lang="ru-RU" sz="3200" b="1" dirty="0" err="1" smtClean="0">
                <a:solidFill>
                  <a:srgbClr val="92C129"/>
                </a:solidFill>
                <a:latin typeface="Calibri"/>
                <a:cs typeface="+mn-cs"/>
              </a:rPr>
              <a:t>зимову</a:t>
            </a:r>
            <a:r>
              <a:rPr lang="ru-RU" sz="3200" b="1" dirty="0" smtClean="0">
                <a:solidFill>
                  <a:srgbClr val="92C129"/>
                </a:solidFill>
                <a:latin typeface="Calibri"/>
                <a:cs typeface="+mn-cs"/>
              </a:rPr>
              <a:t> шубку на </a:t>
            </a:r>
            <a:r>
              <a:rPr lang="ru-RU" sz="3200" b="1" dirty="0" err="1" smtClean="0">
                <a:solidFill>
                  <a:srgbClr val="92C129"/>
                </a:solidFill>
                <a:latin typeface="Calibri"/>
                <a:cs typeface="+mn-cs"/>
              </a:rPr>
              <a:t>літню</a:t>
            </a:r>
            <a:endParaRPr lang="ru-RU" sz="3200" b="1" dirty="0">
              <a:solidFill>
                <a:srgbClr val="92C129"/>
              </a:solidFill>
              <a:latin typeface="Calibri"/>
              <a:cs typeface="+mn-cs"/>
            </a:endParaRPr>
          </a:p>
        </p:txBody>
      </p:sp>
      <p:pic>
        <p:nvPicPr>
          <p:cNvPr id="8" name="Рисунок 3" descr="000149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4172"/>
            <a:ext cx="3042295" cy="26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 descr="000183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4" y="908720"/>
            <a:ext cx="46275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13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7508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>
                <a:solidFill>
                  <a:srgbClr val="FFFFFF"/>
                </a:solidFill>
                <a:latin typeface="Verdana" pitchFamily="34" charset="0"/>
              </a:rPr>
              <a:t>Весняні явища в житті тварин</a:t>
            </a:r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pic>
        <p:nvPicPr>
          <p:cNvPr id="6" name="Picture 4" descr="лисята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6" y="932468"/>
            <a:ext cx="3921416" cy="289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медвежонок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79750"/>
            <a:ext cx="4621212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7544" y="4647665"/>
            <a:ext cx="4103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з</a:t>
            </a:r>
            <a:r>
              <a:rPr kumimoji="0" lang="ru-RU" alt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ru-RU" altLang="uk-UA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барлогу</a:t>
            </a:r>
            <a:r>
              <a:rPr kumimoji="0" lang="ru-RU" alt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 -  </a:t>
            </a:r>
            <a:r>
              <a:rPr kumimoji="0" lang="ru-RU" altLang="uk-UA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ведмежата</a:t>
            </a:r>
            <a:r>
              <a:rPr kumimoji="0" lang="ru-RU" alt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t>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003800" y="1196975"/>
            <a:ext cx="35290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uk-UA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Вибираються</a:t>
            </a:r>
            <a:r>
              <a:rPr kumimoji="0" lang="ru-RU" alt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 з </a:t>
            </a:r>
            <a:r>
              <a:rPr kumimoji="0" lang="ru-RU" altLang="uk-UA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нори</a:t>
            </a:r>
            <a:r>
              <a:rPr kumimoji="0" lang="ru-RU" alt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  </a:t>
            </a:r>
            <a:r>
              <a:rPr kumimoji="0" lang="ru-RU" altLang="uk-UA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лисенята</a:t>
            </a:r>
            <a:r>
              <a:rPr kumimoji="0" lang="ru-RU" alt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2C129"/>
                </a:solidFill>
                <a:effectLst/>
                <a:uLnTx/>
                <a:uFillTx/>
                <a:latin typeface="Arial" charset="0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46213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9620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uk-UA" sz="3200" u="sng" dirty="0" err="1" smtClean="0">
                <a:solidFill>
                  <a:srgbClr val="FFFFFF"/>
                </a:solidFill>
              </a:rPr>
              <a:t>Весняні</a:t>
            </a:r>
            <a:r>
              <a:rPr lang="ru-RU" altLang="uk-UA" sz="3200" u="sng" dirty="0" smtClean="0">
                <a:solidFill>
                  <a:srgbClr val="FFFFFF"/>
                </a:solidFill>
              </a:rPr>
              <a:t> </a:t>
            </a:r>
            <a:r>
              <a:rPr lang="ru-RU" altLang="uk-UA" sz="3200" u="sng" dirty="0" err="1" smtClean="0">
                <a:solidFill>
                  <a:srgbClr val="FFFFFF"/>
                </a:solidFill>
              </a:rPr>
              <a:t>явища</a:t>
            </a:r>
            <a:r>
              <a:rPr lang="ru-RU" altLang="uk-UA" sz="3200" u="sng" dirty="0" smtClean="0">
                <a:solidFill>
                  <a:srgbClr val="FFFFFF"/>
                </a:solidFill>
              </a:rPr>
              <a:t> в </a:t>
            </a:r>
            <a:r>
              <a:rPr lang="ru-RU" altLang="uk-UA" sz="3200" u="sng" dirty="0" err="1" smtClean="0">
                <a:solidFill>
                  <a:srgbClr val="FFFFFF"/>
                </a:solidFill>
              </a:rPr>
              <a:t>житті</a:t>
            </a:r>
            <a:r>
              <a:rPr lang="ru-RU" altLang="uk-UA" sz="3200" u="sng" dirty="0" smtClean="0">
                <a:solidFill>
                  <a:srgbClr val="FFFFFF"/>
                </a:solidFill>
              </a:rPr>
              <a:t> </a:t>
            </a:r>
            <a:r>
              <a:rPr lang="ru-RU" altLang="uk-UA" sz="3200" u="sng" dirty="0" err="1" smtClean="0">
                <a:solidFill>
                  <a:srgbClr val="FFFFFF"/>
                </a:solidFill>
              </a:rPr>
              <a:t>тварин</a:t>
            </a:r>
            <a:r>
              <a:rPr lang="ru-RU" altLang="uk-UA" sz="3200" u="sng" dirty="0" smtClean="0">
                <a:solidFill>
                  <a:srgbClr val="FFFFFF"/>
                </a:solidFill>
              </a:rPr>
              <a:t>:</a:t>
            </a:r>
            <a:endParaRPr lang="ru-RU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 </a:t>
            </a:r>
            <a:endParaRPr lang="fr-FR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03800" y="1833345"/>
            <a:ext cx="352901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У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риб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починається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весняний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хід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. Вони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прямують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до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верхів'їв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річок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на нерест,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щоб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відкласти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ікру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в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їх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</a:t>
            </a:r>
            <a:r>
              <a:rPr lang="ru-RU" altLang="uk-UA" sz="2800" b="1" kern="0" dirty="0" err="1">
                <a:solidFill>
                  <a:srgbClr val="92C129"/>
                </a:solidFill>
                <a:cs typeface="+mn-cs"/>
              </a:rPr>
              <a:t>витоках</a:t>
            </a:r>
            <a:r>
              <a:rPr lang="ru-RU" altLang="uk-UA" sz="2800" b="1" kern="0" dirty="0">
                <a:solidFill>
                  <a:srgbClr val="92C129"/>
                </a:solidFill>
                <a:cs typeface="+mn-cs"/>
              </a:rPr>
              <a:t> </a:t>
            </a:r>
            <a:endParaRPr kumimoji="0" lang="ru-RU" altLang="uk-UA" sz="2800" b="1" i="0" u="none" strike="noStrike" kern="0" cap="none" spc="0" normalizeH="0" baseline="0" noProof="0" dirty="0" smtClean="0">
              <a:ln>
                <a:noFill/>
              </a:ln>
              <a:solidFill>
                <a:srgbClr val="92C129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24578" name="Picture 2" descr="http://ogo.ua/images/articles/1567/big/13655178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6317"/>
            <a:ext cx="4216033" cy="248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28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17672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</a:rPr>
              <a:t>Навесні</a:t>
            </a:r>
            <a:endParaRPr lang="fr-FR" altLang="uk-UA" sz="3200" b="1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Тане </a:t>
            </a:r>
            <a:r>
              <a:rPr lang="ru-RU" altLang="uk-UA" sz="2400" b="1" dirty="0" err="1" smtClean="0">
                <a:solidFill>
                  <a:srgbClr val="92C129"/>
                </a:solidFill>
                <a:latin typeface="Verdana" pitchFamily="34" charset="0"/>
              </a:rPr>
              <a:t>сніжок</a:t>
            </a:r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, </a:t>
            </a:r>
          </a:p>
          <a:p>
            <a:pPr algn="just" eaLnBrk="1" hangingPunct="1"/>
            <a:r>
              <a:rPr lang="ru-RU" altLang="uk-UA" sz="2400" b="1" dirty="0" err="1" smtClean="0">
                <a:solidFill>
                  <a:srgbClr val="92C129"/>
                </a:solidFill>
                <a:latin typeface="Verdana" pitchFamily="34" charset="0"/>
              </a:rPr>
              <a:t>зеленіє</a:t>
            </a:r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 лужок,</a:t>
            </a:r>
          </a:p>
          <a:p>
            <a:pPr algn="just" eaLnBrk="1" hangingPunct="1"/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день </a:t>
            </a:r>
            <a:r>
              <a:rPr lang="ru-RU" altLang="uk-UA" sz="2400" b="1" dirty="0" err="1" smtClean="0">
                <a:solidFill>
                  <a:srgbClr val="92C129"/>
                </a:solidFill>
                <a:latin typeface="Verdana" pitchFamily="34" charset="0"/>
              </a:rPr>
              <a:t>прибуває</a:t>
            </a:r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 – </a:t>
            </a:r>
          </a:p>
          <a:p>
            <a:pPr algn="just" eaLnBrk="1" hangingPunct="1"/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коли </a:t>
            </a:r>
            <a:r>
              <a:rPr lang="ru-RU" altLang="uk-UA" sz="2400" b="1" dirty="0" err="1" smtClean="0">
                <a:solidFill>
                  <a:srgbClr val="92C129"/>
                </a:solidFill>
                <a:latin typeface="Verdana" pitchFamily="34" charset="0"/>
              </a:rPr>
              <a:t>це</a:t>
            </a:r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400" b="1" dirty="0" err="1" smtClean="0">
                <a:solidFill>
                  <a:srgbClr val="92C129"/>
                </a:solidFill>
                <a:latin typeface="Verdana" pitchFamily="34" charset="0"/>
              </a:rPr>
              <a:t>буває</a:t>
            </a:r>
            <a:r>
              <a:rPr lang="ru-RU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?</a:t>
            </a:r>
            <a:endParaRPr lang="ru-RU" altLang="uk-UA" sz="24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10" y="1313598"/>
            <a:ext cx="377898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42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Администратор\Рабочий стол\картинки анімація\анім літо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88121" cy="4581128"/>
          </a:xfrm>
          <a:prstGeom prst="rect">
            <a:avLst/>
          </a:prstGeom>
          <a:noFill/>
        </p:spPr>
      </p:pic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107504" y="620688"/>
            <a:ext cx="903649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 numCol="2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Весна, весна! </a:t>
            </a:r>
            <a:r>
              <a:rPr lang="uk-UA" altLang="uk-UA" sz="2000" b="1" dirty="0" err="1" smtClean="0">
                <a:solidFill>
                  <a:srgbClr val="325800"/>
                </a:solidFill>
                <a:latin typeface="Verdana" pitchFamily="34" charset="0"/>
              </a:rPr>
              <a:t>Радійте,дітки</a:t>
            </a:r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!</a:t>
            </a:r>
          </a:p>
          <a:p>
            <a:pPr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Ховайте швидше саночки!</a:t>
            </a:r>
          </a:p>
          <a:p>
            <a:pPr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Немов пташки, летіть із клітки,—</a:t>
            </a:r>
          </a:p>
          <a:p>
            <a:pPr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З кімнати, з хати у садки.</a:t>
            </a:r>
          </a:p>
          <a:p>
            <a:pPr eaLnBrk="1" hangingPunct="1"/>
            <a:endParaRPr lang="uk-UA" altLang="uk-UA" sz="2000" b="1" dirty="0" smtClean="0">
              <a:solidFill>
                <a:srgbClr val="325800"/>
              </a:solidFill>
              <a:latin typeface="Verdana" pitchFamily="34" charset="0"/>
            </a:endParaRPr>
          </a:p>
          <a:p>
            <a:pPr eaLnBrk="1" hangingPunct="1"/>
            <a:endParaRPr lang="uk-UA" altLang="uk-UA" sz="2000" b="1" dirty="0">
              <a:solidFill>
                <a:srgbClr val="325800"/>
              </a:solidFill>
              <a:latin typeface="Verdana" pitchFamily="34" charset="0"/>
            </a:endParaRPr>
          </a:p>
          <a:p>
            <a:pPr eaLnBrk="1" hangingPunct="1"/>
            <a:endParaRPr lang="uk-UA" altLang="uk-UA" sz="2000" b="1" dirty="0" smtClean="0">
              <a:solidFill>
                <a:srgbClr val="325800"/>
              </a:solidFill>
              <a:latin typeface="Verdana" pitchFamily="34" charset="0"/>
            </a:endParaRPr>
          </a:p>
          <a:p>
            <a:pPr eaLnBrk="1" hangingPunct="1"/>
            <a:endParaRPr lang="uk-UA" altLang="uk-UA" sz="2000" b="1" dirty="0" smtClean="0">
              <a:solidFill>
                <a:srgbClr val="325800"/>
              </a:solidFill>
              <a:latin typeface="Verdana" pitchFamily="34" charset="0"/>
            </a:endParaRPr>
          </a:p>
          <a:p>
            <a:pPr eaLnBrk="1" hangingPunct="1"/>
            <a:r>
              <a:rPr lang="uk-UA" altLang="uk-UA" sz="2000" b="1" dirty="0">
                <a:solidFill>
                  <a:srgbClr val="325800"/>
                </a:solidFill>
                <a:latin typeface="Verdana" pitchFamily="34" charset="0"/>
              </a:rPr>
              <a:t> </a:t>
            </a:r>
            <a:endParaRPr lang="uk-UA" altLang="uk-UA" sz="2000" b="1" dirty="0" smtClean="0">
              <a:solidFill>
                <a:srgbClr val="325800"/>
              </a:solidFill>
              <a:latin typeface="Verdana" pitchFamily="34" charset="0"/>
            </a:endParaRPr>
          </a:p>
          <a:p>
            <a:pPr eaLnBrk="1" hangingPunct="1"/>
            <a:endParaRPr lang="uk-UA" altLang="uk-UA" sz="2000" b="1" dirty="0">
              <a:solidFill>
                <a:srgbClr val="325800"/>
              </a:solidFill>
              <a:latin typeface="Verdana" pitchFamily="34" charset="0"/>
            </a:endParaRPr>
          </a:p>
          <a:p>
            <a:pPr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А там, в садочках,— сонце, співи.</a:t>
            </a:r>
          </a:p>
          <a:p>
            <a:pPr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В траві фіалки зацвіли...</a:t>
            </a:r>
          </a:p>
          <a:p>
            <a:pPr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Джмелі і бджілки загули,</a:t>
            </a:r>
          </a:p>
          <a:p>
            <a:pPr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І скрізь метелики щасливі.</a:t>
            </a:r>
          </a:p>
          <a:p>
            <a:pPr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                                                     </a:t>
            </a:r>
          </a:p>
          <a:p>
            <a:pPr algn="r" eaLnBrk="1" hangingPunct="1"/>
            <a:r>
              <a:rPr lang="uk-UA" altLang="uk-UA" sz="2000" b="1" dirty="0" smtClean="0">
                <a:solidFill>
                  <a:srgbClr val="325800"/>
                </a:solidFill>
                <a:latin typeface="Verdana" pitchFamily="34" charset="0"/>
              </a:rPr>
              <a:t>О. Олесь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800" b="1" dirty="0" err="1" smtClean="0">
                <a:solidFill>
                  <a:srgbClr val="92C129"/>
                </a:solidFill>
                <a:latin typeface="Verdana" pitchFamily="34" charset="0"/>
              </a:rPr>
              <a:t>Промінчик</a:t>
            </a:r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 радо </a:t>
            </a:r>
            <a:r>
              <a:rPr lang="ru-RU" altLang="uk-UA" sz="2800" b="1" dirty="0" err="1" smtClean="0">
                <a:solidFill>
                  <a:srgbClr val="92C129"/>
                </a:solidFill>
                <a:latin typeface="Verdana" pitchFamily="34" charset="0"/>
              </a:rPr>
              <a:t>посміхнувся</a:t>
            </a:r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,</a:t>
            </a:r>
          </a:p>
          <a:p>
            <a:pPr algn="just" eaLnBrk="1" hangingPunct="1"/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у </a:t>
            </a:r>
            <a:r>
              <a:rPr lang="ru-RU" altLang="uk-UA" sz="2800" b="1" dirty="0" err="1" smtClean="0">
                <a:solidFill>
                  <a:srgbClr val="92C129"/>
                </a:solidFill>
                <a:latin typeface="Verdana" pitchFamily="34" charset="0"/>
              </a:rPr>
              <a:t>лісі</a:t>
            </a:r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800" b="1" dirty="0" err="1" smtClean="0">
                <a:solidFill>
                  <a:srgbClr val="92C129"/>
                </a:solidFill>
                <a:latin typeface="Verdana" pitchFamily="34" charset="0"/>
              </a:rPr>
              <a:t>пролісок</a:t>
            </a:r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800" b="1" dirty="0" err="1" smtClean="0">
                <a:solidFill>
                  <a:srgbClr val="92C129"/>
                </a:solidFill>
                <a:latin typeface="Verdana" pitchFamily="34" charset="0"/>
              </a:rPr>
              <a:t>проснувся</a:t>
            </a:r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</a:p>
          <a:p>
            <a:pPr algn="just" eaLnBrk="1" hangingPunct="1"/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Все </a:t>
            </a:r>
            <a:r>
              <a:rPr lang="ru-RU" altLang="uk-UA" sz="2800" b="1" dirty="0" err="1" smtClean="0">
                <a:solidFill>
                  <a:srgbClr val="92C129"/>
                </a:solidFill>
                <a:latin typeface="Verdana" pitchFamily="34" charset="0"/>
              </a:rPr>
              <a:t>прокидається</a:t>
            </a:r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800" b="1" dirty="0" err="1" smtClean="0">
                <a:solidFill>
                  <a:srgbClr val="92C129"/>
                </a:solidFill>
                <a:latin typeface="Verdana" pitchFamily="34" charset="0"/>
              </a:rPr>
              <a:t>від</a:t>
            </a:r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 сну,</a:t>
            </a:r>
          </a:p>
          <a:p>
            <a:pPr algn="just" eaLnBrk="1" hangingPunct="1"/>
            <a:r>
              <a:rPr lang="ru-RU" altLang="uk-UA" sz="2800" b="1" dirty="0" err="1" smtClean="0">
                <a:solidFill>
                  <a:srgbClr val="92C129"/>
                </a:solidFill>
                <a:latin typeface="Verdana" pitchFamily="34" charset="0"/>
              </a:rPr>
              <a:t>стрічає</a:t>
            </a:r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 </a:t>
            </a:r>
            <a:r>
              <a:rPr lang="ru-RU" altLang="uk-UA" sz="2800" b="1" dirty="0" err="1" smtClean="0">
                <a:solidFill>
                  <a:srgbClr val="92C129"/>
                </a:solidFill>
                <a:latin typeface="Verdana" pitchFamily="34" charset="0"/>
              </a:rPr>
              <a:t>дівчину</a:t>
            </a:r>
            <a:r>
              <a:rPr lang="ru-RU" altLang="uk-UA" sz="2800" b="1" dirty="0" smtClean="0">
                <a:solidFill>
                  <a:srgbClr val="92C129"/>
                </a:solidFill>
                <a:latin typeface="Verdana" pitchFamily="34" charset="0"/>
              </a:rPr>
              <a:t>-Весну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.</a:t>
            </a:r>
            <a:endParaRPr lang="ru-RU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5122" name="Picture 2" descr="J:\ппт весна\m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26" y="3430635"/>
            <a:ext cx="41338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42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fr-FR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6146" name="Picture 2" descr="J:\ппт весна\4585554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1"/>
            <a:ext cx="4572000" cy="33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1"/>
            <a:ext cx="4572000" cy="33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" y="3428206"/>
            <a:ext cx="4566173" cy="34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J:\ппт весна\136249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00" y="3512732"/>
            <a:ext cx="4554065" cy="322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42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508929" y="1313522"/>
            <a:ext cx="7775575" cy="41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uk-UA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Нежива природа</a:t>
            </a:r>
          </a:p>
          <a:p>
            <a:pPr algn="just" eaLnBrk="1" hangingPunct="1"/>
            <a:endParaRPr lang="uk-UA" altLang="uk-UA" sz="24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Сонце піднімається вище, пригріває дужче;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В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есело задзвеніли струмочки;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Тане лід;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З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емля прокидається від зимового сну.</a:t>
            </a:r>
          </a:p>
          <a:p>
            <a:pPr algn="just" eaLnBrk="1" hangingPunct="1"/>
            <a:endParaRPr lang="uk-UA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</p:txBody>
      </p:sp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6115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Сезонні зміни у березні</a:t>
            </a:r>
            <a:r>
              <a:rPr lang="fr-FR" altLang="uk-UA" sz="3200" b="1" u="sng" dirty="0" smtClean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2" name="AutoShape 3" descr="data:image/jpeg;base64,/9j/4AAQSkZJRgABAQAAAQABAAD/2wCEAAkGBxMTERUTExMWFhUWEhUXFhgVFxgXGBoXGBYXFxUYFRgYHSggGBslGxcXIjEhJSkrLi4uFx8zODMtOCgtLi0BCgoKDg0OGxAQGy0mICYtLS0vLy4tLS8uMjItLS0tLS0wLy0tLS0tLy0tLS0tLS0vLS0tLS4tLS0tLS0tLS0tLf/AABEIAOEA4AMBEQACEQEDEQH/xAAbAAACAwEBAQAAAAAAAAAAAAAABQIEBgMBB//EAEEQAAEDAQQHBQUFBwMFAAAAAAEAAgMRBAUhMQYSQVFhcYETIpGhsTJCUsHRYnKS4fAHIzOCorLCFENTFiQlY/H/xAAbAQACAwEBAQAAAAAAAAAAAAAABAIDBQYBB//EADsRAAIBAgMECQQBBAECBwAAAAABAgMRBCExBRJBUWFxgZGhscHR8BMiMuFCFCMz8VJichUkJVOCkrL/2gAMAwEAAhEDEQA/APuKABAAgAQAIAEACABAAgAIQAg0RvUyskheay2eR0Tyc3Na4hjzzDSDxad6Xw9TeTi9U7D+Pw6pyjUj+M1ddHNfOA/TAgCABAAgBff1u7GBz9vdA5ucB8yeioxNX6VNy+Zl+GpfVqKIwV5QCABAAgAQAIAEACABAAgAQAIAEACABAAgAQAIAEACABAAgD58yU2e+3DJsx1Tx12BwPPtB5lZqk4Yprn7e50Diq2zVzj6P2PoK0jnwQAIAEAZPTuavYwjNz9Y/wBrf7j4LK2nK7hT5v8AXqamzY23qj4L9+hrFqmWCABAAgDhYrU2VgezFpLqHeA4io4GlRwIUYyUldE6lN05bstTupEAQAIAEACABAAgAQAIAEACABAAgAQAIAEAUrfesMP8SQA7s3fhGKoq4mlS/OXv3F1LD1Kv4owQkNsvON7WkNEjHCuYZFR1XcyP6gFlwqf1GJTWnojessLgpRk87Ndr+eB9KW2c2RkkDQS40AzJUJ1I04uUnZI9SbdkI7XpGAaMZrcXGngM/RYtXbcb2pRv0vLw97DcMI3+TKf/AFa4ZxA8n0/xKjHbUuMPH9F//h6ekvD9lK6mPtlsEzxRkZB4DVxYwHaa949cqhe4bfxeI+rJZL00Xr8RdWccNQ+nHV/G/Q263jGBAAgDLae3yYoRBF/Gn7rQMw04EjcSTqjmTsSmLquMdyOrNXZWFVSp9Sf4xz+dWr/ZoLtsgihjiGUcbWD+UAV8kzCO7FR5GdWqOrUlN8W33llSKwQAIAEACABAAgAQAIAEACAFl83qbNSR7C6HJ72YujOxzm+8ziMRhga4VVKm5m9BrD4f6/2xdpcE+Pbz69eZdslqZIwPjcHNORaahWRkpK6KKlOVOTjNWZ2XpAEAINIr3LP3cZo73nDMcBx47PTE2ltBwf0qTz4vl0dfl5PYWgpfdLQxc0ZJ2kk8ySfUrFi230s2IySRvtHrmbZ46UBkdQvdx+EcB+a6vCYZUYW4vUw8ViXWn0LQaONBUpmUlFXegqZe9baZHfZHsj5niuJx2Oliql/4rRer6X4ac76FGmorpFEg3JaOY1Ee3Xo03B02J2M2D71Mzwy5rpsHspJKVbXlw7efl1ilbGvSn3jqaaOFgwDQMmtAHQALQxGJo4SneWS4Jei+IUUZVJCC3X/IfYoweJ88PJYFXbNeo7U0orvft4do7TwsP5Zil9/WhpqJT1DSPRQhj8Te+/4L2G1hKT/iWotOC1p7SKrgMC00B5g1p5rUpbUdvvjn0fMvEg9lbz+2WXSVNF7DJbLWbbMO4w9zcXDBob9lmdfi41VmFjKtU+tP5/rzLsbVhhqH9PT1evV09L8uw361DABAAgAQAIAEACABAAgAQAIAEARewEEEAgggg4gg5gjaENXPU2ndHzy8LNLdc/awVdZpHYsJwrtadzqDuu3ChrTHLmpYWd4/i/n+mdDSqU9oUtyplNcfXq5ruN7d9sZNG2WM1a8VHzB3EGoI4LShNTipLQwatKVKbhLVE7TLqMc7cCfoq8RWVGlKo+CuRjHeaRh7TUkk4kmp5lcNvuTcpas14ZZIsaN2QPtAJyYC7rgB5mvRa2yqe/XTfBX9F86COKqbtKy45G0BXUJpq6MgoX1NRmr8R8hn8vFYu3cR9Ogqa1k/Ba+i7S6jG8rmblXJxHojPRyxAkyuGRo3ntPy8V0mxcKpN1pcMl6v07yjE1LLcQ6ktIawuOwuHOhIA8lr1cZClRlVnom112bSXaKqDbsZe3WgvcXO/wDg3BcXWxE8RUdSevl0IfpxUVZC2apNBiTgAM+ilBN5IaiNLDoqX96ZxaPhbTW6nIcsV0GG2TJrequ3Qte1/OsoqY9Rypq/SNotGrK3/Za779XeTjRakMFQjpHvz8xWWOrv+VurIad1oAwAAoMgKcEw5RjrkK5tnrJAciDyNURnGWjBprUkpHgIAr2+2xwxmSVwaxoxJ9AMyeAxKjOagryLKVKdWShBXbOlnkLmhxaW1FdU5iux24716ndEZxUZNJ3Oi9IggAQAIAEACABAAgDPab2pgszo3YufTVHJwOtwAokNoVYRpbr1enuaGzYSdZTWi19jj+z1jhZXA5ds7V5ara/1ayNnNulnzy+ddye1WnWVuSv4+g5vn+C7m31Cp207YOXXHzQjR/NGWlauQizRixhorhK8bSz0OPqF0GxJL6kl0ev7KcZnBdZoY/bcODT1OsD/AGjzW5TyrTiuSfa7r0XbcRf4oU32+r6bmjzx+i5bb1TexSjyS738QxRWQnlWTEaiPrFMI7MwjMmg5ucfTHwXXYessPgYOOrsl1yfpm+wTnHfqsrXrLiGDJvmdpP63rF2viFOqqEPxh4vi/TruTpLi+InmKzoobih1o5d4De2cO8fZrsbv5n05rqdkYNRh9aWr06Fz7fLtFcVVbe4hsbS0N13GgOXEbKc81oSxdOnS+tUdo8OnlbnfUV3W3ZCa23u44N7o8/HZ0XN4rbNas7Uvtj49/Ds7xqnQS1Es8lcTieOKzLOTvLN9I3GJRlkoajPer4Rs7oZjEa3JpQWuDJ3VacnnEt+9vHHMem7gtoSi9yq7rnxXXz6/iWxGA3lvU1nyHV7aTWeBmsZGvdTutYQ4ndlkOJWtUxVOC1v1ClDAVq0rWsubM/o/ZprfM212nCGM1gj90uGTqbQPi2ncBRUUIzrS+pU04I0MXOlg6boUfyf5Pjbl28uC6Tcp8wwQAIAEACABAAgAQB491AScgKrxtJXZ6lfI+a3nK6WR0jsycOA2Aclx1TEOtNzfH4kdDRSpxUUbDQ8UsrRuc+v4iV0ezHfDrrfmzJx7vWb6vIY3oysTuh8CCobXhv4OfRZ9zT9Bek7SRl5WriosfiyFltBika8bMxvBzCewmIdCqqi7er54k5RU4uI6vC3hjo52HWY4arqbga+IqfCi3MViVSrU8TTd4yW6+zPvV33WFKdJyTpvUrXhIHPc4GoNKEbqCi57ac1PGVJLmvJEqaaVmL5UtEviem1uLI4tzyfn5d7xT0sVL6EafCLb9vNnu4k3PoO0zsys9Nybb1ZVFFC0OVyWQxBGkitrTUf7UbWtAHvu3cRQHBdHLH01vX/AMUEopf8ny6VlppbN5CEqbWfF+AvtlqLzU9BsA4LnsTiqmKqb9TsXBdXq+JbCCWSKEr1CKGIo6WO6ZJsR3W/E7b90bfRauE2dVrreWUeb9Fx8F0nk68KeWrGTNE4/ekeTw1WjwofVbENj0l+Um+5enqUvHz4JHC1aFROHdkkaeOq4eFAfNWPZdP+LfgWQ2pUjrFM43foHC1wdM8y092mow/eFSTyrTeFOls+EM5O/giyrtepJWprd6dX87DWtaAAAKACgA3cFoGS3fNnqDwEACABAAgDlarO2Rpa6tDta4tcOLXNILTxBXjV1YnCbhLeXv4PIyl5MvGyEvik/wBVCM2yNBkaNuLaF3PHltSdT69LOL3l4/PljVovBYn7akdyXNPJ990vmZd0d0whtJDCOylOTXGod9x23kaHgp0cXCrloynF7NqUFvLOPP3XxD22isbxvY70KsxKbozS5PyEKeUl1mCkiXDxkbMZD7RKegfFWhrrt8g70HiV0Gx691KlfPVeT9O8Txsb2n2D8O1qtcKGmO4g7QVrX+rGVKorZWfJp8vl11WbR0zRmpo6Eg5gkeC+fyhKnNwlqnbuHYu+ZTlarIsviznDZJHghoOrXEk0burU4VTtGjUqx+3TW+i9ibqQjrr4jCJsbGhrn6xAAOoMPxHBVvD0FJuU3LoivV5FEozlJtK3WeGaP/jJ5vPyXrnh46U2+uT9CSpT/wCXgDZWA17IV+85Dr0WrOku9g6crW3vAmXxnNrhyNfVeJ4Z6wa6nfzIbk1oyvNYA72Hg8HYH81ZGjTl/jn2PJk41XH8kTZAY26pzzPPgka0KilaatyIOam7o4yvXkUTijvc1jEryXewzE1yJ2A8MKn81sbMwca03Kf4x16ejq5/sjXqOEbLVmkNqFKsoR8RwaONdvILoZ4uO5vU2rf8nlFdN8r9S1eWWqQ3HfMrTXsxuDauO/Ifros6rtyhTW7TTm+ei7/ZW5E40W9SjLfj9gaPE/NIy27iW/tjFd79V5F0cNHiQbpE4e01p5VH1VtLblb+cU+q69yf9Inoxrd96xzYNNHbWnPpvC28LjqWI/HJ8nqLVaE6eb0LycKQQAIAEACABAAgDCftAuqNpZMwasjnEO1cK0FdfDJwNMeIWTtGEYWmtW/jN3ZWIm06cs0l8RqrgtRls0T3YuLKO4kVaT1IT+Hn9SkpPijKxVNU60ox0uILbZdR5buOHLZ5LiMRReHqypPg/Dh4DdOpvK5VjLmOD2mhBqF7RrSpyU4vNFrtJWZoorwEzRqODJR7pyO8cQac8F0ixf8AVwToy3ai4PR810p96yEZUnTeavEXSTmR5Dm6r8AQNpyqAuaxrnVr7zjaTya6Vl45edy3dUUmnkT7BrTiNd/w+63752ngE7Rwap/mt6XL+K/7nxfQu3mCbau3ZeL6vc5z1d7RrTIZNHJqYnR386r3ujSK6keqdvwVvPvKsqrmraEkVwe8EhVLYlkJYkSC9IkggizvHOcjiNx+SYhiZRW7LNcmUygnmsivbLJUa0eI2jaPqrHRjJb9LTlxROnUs92ZysReWataMLtY/ayHhgqZ4lxh9JPK92ufX7E6u6pX4lye0F2ZwGQ2DkFTWr1a7TqPTRcF1Lh5lMYWKkkiiolqiVZZValYtjEqzSq5RsrsujErf6stcHNNCDUEbCr6d4tSi80XfTUlZn0O5rybPEHilcnD4XbR9OBC63DV1WpqS7eswcRQdGbi+wp3xpTZbPXXkDnD3Gd53XY3qQvKmJp08m8+SLsPs+vX/GOXN5L99hG5bdabQe0dGIIfcacZZNxdXBjeFKneBn7SnOebVl4nuJpUKC3FLelxfBe78PR4rxEEACABAGB0tlMlocNjAGj1cfH0C5naNdyrtcFl7/Og3MClCknzzHmhNorAY9rHH8LjrDz1lpbKqqVJw4p+efncT2jD+5v8/T4hle1i1xrD2h5jcqtr7PdeH1Ka+5eK5dfLtXEVpVN12ZnnxrkFIcUiu+GuxWp3yLVIa2OyFlcTrkUe6tdUfA37VKVOxdDQw7hq/u/k+X/Sum2r4LJC9Sonnw4Ln0vo5LidXNAFBkmN1RVkU3bd2VZUvIsRUlSlQtRyjbjVZ1aWdi6K4nYKg9JBekSQQRZIIIs6RuINQpwnKD3olclfUnO2o1h1HzVtWlGrH6sO1epGOTsxdJIllEYUSxdd3umNa0YDidpO4cVq4DZ8sS7vKK4+iI1aqprpNLZ7HFEKhrRTNxz6uK6anh8Pho3SSS4v1bEJVJzebLDXVHBMRkpK6IaC68bhgmB1mAH4md13iM+tVRVwdGpqs+ayYxSxdWk8n2Mys+gUusdWduqdpaQabiAaHxSS2a08peBqR2vTtnDPrG9x6FWeAh7v3sgyLwA0He1mQPE1I2Jujg4U89WK4nalast2P2ro17X/AKNMmzMBAAgAQAIAxV/Wak7+JDh1H1quP2inDFTT459697mvhql6aK122h0MgeMdjhvacx8+ihhcW6FRTXauaLKsVVhus2kMgkaHxuwPhyI2Hkuog1ViqlGXt1NcOy2et9DIlFwe7JC63NjeatcGv2sdgSeFdvquf2hhqOIk6lBpVOMHk2/fwevXdDejqsuZwskBHep3q6rK7D7ziOA81TszDyX91rO9o358W/8At88smTlJPJ6cfbtLeoAKD9byd5W8oKEd1fPnEXcnJ3ZwkVMiaKkqWkWoqSrOxNVQyWoxThciFml7JhBAkF6RJBBFkggiyYQQZ0ifQq2jUdOVyElco26xu1u77JxGOXBWV1Gm78HoX0qsd37tSxZnvAaxztWMbGZnfjhmvYY92VOUpKC4RsvG61459hCe425JZ9I0it0LaUjpTLAV8c1o0tr4KmluUWrdEb99xZwm9WWG3vHt1hzH0Keht/DS/JSXWvZsg6Mi1DamP9lwPDb4ZrSoYyhX/wAck+jj3akJQlHVHZMkQQAIAEAJ7z0hZAe9FOQNrInFv4sB5qmdZQ1T7hyhgpVdJR7ZK/cKov2hWQ7JRxLAf7XFUrHUmNS2LiFxXf7oe3XfcFo/gyBxGJbi1w4lrqGnFX060Kn4sRr4WtQ/yRt5d5yv6w67Q8DFox4t/L5lZO2cI6kFVgs469K/XuGHqbrszNuiXLqQ+pErNM+M1Y4jfuPMbUxQxVSi703by7jySjNWkixare6YBro2lxoA4VBqcBvqmq2M/qkozgt7RNZdXO66CEKSpu6bsObPCGigyYNRvT2zzLq/hC3qNJRyWkftXZq+169SE6s29eOb9PDzPXqUiCK0iXkWIp2h1AksRUVODky+nFydilVYEpOTux+ySsj0IIsmEECQXpEkEEWSCCLJhBBkggizo7Fh3jFNJfVouPFZohpIpGVI7pfukTKvd093SJlUt0luke2XqjxPd0a3ZfdCGyGo2OOY+9vHFb2z9qyg1Tru658V18108OPQvVw11eJol0wiCABAAgCnbLrgl/iRMfxc0E9DmFXOlCf5JMup4irT/CTXaYPSa5m2SeN9nJbWrm41LXNIrQnEg1yNdqxsZTWHqRcHr4WN3B4p4mnKNXPh1m8um3CaJsg2jEbnD2h4rYoVVVpqaMGvSdKo4Mq3hdVauZ1b9PosHaOxm26uH7Y+3toTp1rZSEz4qYEUK5ptxdpKzGVI7XdFSQOOTQ53gMPOi0dmZ4hSekU5dy97Hk3eNueQ5Y2jQNwx57SuqjHdikIylvSbOT1XIkitIl5FiFVrfV1Ny5/H1d6pu8F5mjh4Wjfmcgki1kgvSLJhBAkF6RJBBFkggiyYQQZIIIs6wnFMYWVqluZCWgknfquLdxI8Coyp2bQ/FXSZasVlD8XStYNxqT4ZDxTFChSnnUqKPn6LxK6k93SNxqNHmOFWyk1yNAR5LYjsajOO9Co3fjk0Lf1ck84i28LlljBI77RtbmObfpVJV9lVqSuvuXRr3e1xiliKc8nkxMZ0gojm4bLRa2GSGhzY7V6UBHrTouo2XVc6Fn/HL29uwycZT3KmXHMcLSFAQAIAEAZDTeImSM7NR1PEV9QsHbDtOHU/Q1dnStGXWLrivF1ndlVjvab828fXwolhMa8PK+qeq9V0+YxiaUay6eBtbNLHK3WY89HHDm04V5hdBT+lXW/Tk+xvLs070Y84ypu0kVbxa/bCH/aa6h8KV9Vm7Qo1KmU6Kn/1J2fda/ZmidPd/wCVhfdUtXPBaWnVpjxcAd2Kztk0VGrN9Fs9c2tf9F9WO6k0/iQ4eukkIIrvVEixFaRLyLEJHGpPNcpUd5t9LNdKySPQonjJBekWTCCBIL0iSCCLJBBFkwggyQQRZ0jzHNWUX/cXWQlocLSxpcagHmAoYneVWVmWQclHJk7JKIzVrGdRU9DmrMNjqlB3UYvrWffkwmnLVsZRXhG495uqd4xHWmK26O2cNUf96G6+azXbbPwZQ6cloxnE5pFW0pwW/RlTlDeptNdBQ78TLaX3KA0zxihGMjRkRteOI2+PPM2hglZ1YLr9/c08BibtUp9nt7EdALS0tlbXvazXU4UpUdfUKWyrKMo8bktqU2nF8DXLWMkEACABAC++rv7aOg9ppq35jr9EjtDCvEUrR/JZr27S/D1fpy6DHmz0wIXHOTTszU3ycTS01aSDvBIPkvY1ZQd4tp9B42mrMui858u0Pg31ITX/AIniv+b7l7FP0aXI73VK4vkc4kns61P2XNKa2fiJTqzc3d7t/wD6tEKqVklz80PHroJGciu9USLEVpEvIsQlkbRxHFctWju1JR6TWg7xTAKsGSC9IsmEECQXpEkEEWSCCLJhBBkggizpHmOatoq9REJaFC1y993P5L2ur1GxinH7EQEqo3SW6SEq83TzdO1ntjmGrTT0PMK7D16uHlvU3byfWvj5EJU1JZmjsNsbK04Y5Oacc/ULssDjoYuF9GtV84CVSm6bMreegx19ezTdnjUNdXun7L24gdDzVc9nq96bt85mtR2st3drRv0+6OdnuS925WuOnF7nn+uI1Uo0MSv5+vmiUsVs6WtN9yXlI0N12S2NI7a0xvG0CGh/EHD+1NQjUX5Sv2GfWqYaX+ODX/y9Leo3e4AVJAAzJwCuFEm8kJLVpfYozQztcf8A1h0nmwEKiWJpR1fr5DsNm4qeahbry8z2w6WWSVwa2WhOQe1zK8i4AV4VUYYujJ2T9Dyrs7EU1dxy6LPyLl4XW2TvDuu37+Y+aUx2y6eJ+5fbLnz6/fUop1nDLgJp7te3NtRvGIXM4jZ+JoflBtc1mvfvSGVWi+JXEaQ30T3izdzQJADk4Fp/mFPWif2bVUcTFPSV4vtXvYrqSyuuGY2jdVoJzpQ8xg7zBXWQk5QTevHr4+IpOO7JpfORzeoSPUVpEvIsQqtg73MLn8fG1W/NGjh3eFjkEkWskF6RZMIIEgvSJIIIskEEWTCCDJBBFnWEYpnCxvO/IhIXyWMOcTr6tSTiK4nls8VTTrRnP+47J8bX717X6hmNXdVmjtZ7rLcZGuLPjjIIHGlK0WlDCbv3VIuUH/KDv282ueXeeSrp/g8+TLdp0eNKxPrhk6mPJw+idq7FvHeoyv1+69iqGLV7TQikc5ri1wIIzBWJOlKEnGSsx1JSV0d7Bb+zeHbNvFu39cFdhazw9VVF29XH36yupR342NuCu3Mg9QAIAT3lo3BaDWftJNzTI8NHJjSGg8aVVNShCp+V32sco46rRVqdl2K/e8zlFofYm5QDq559XKCwlFfx8yUtp4qWs/Bewk0s0Yhji7WFurRwDhUkEHCuNaGtMt6Qx+GhTp78cufaO4HH1Zz3KjvyO2jOkeq0RTk0GDX50GwP+vjvUMJtFRW5V7H7+/fzK8Zgt5udPtXt7GvD9YAtIIORzHSma2G3KN4NdevzvMlqzszjLE4jEMfwIp54+iUq0Jzj98YT6GreP3eRJNdK+dgjvWKVrdb93GNmrStdlKjE8lg4vB1Ka33CnBcLa+WvVYcouEnbNl2y2gOodjxrDg4YSN8cf5itahWU/uWklddekl359N3yKasLdmXs/TsJvVsipFaRLyLELrcMuqxtpR/F9Y9hnqisFljDJBekWTCCBIL0iSCCLJBBFkwggyQQRZ7PJqs4uw6fr1TaX06PTLyPIx3pdRVZIkHEtcS3ZLY5hqDhtGwpjCYythJb1N5cVwf76f8ARVOmpajqxTawq01G1pzby3jd+gutwGKVeO9SeXGL1j1c1y88rJacbala/wC6+2ZVo/eNHdO/7J5+R6qzHYNV4XX5LT2LcNX+nKz0fy5ghOuXcDc3D6TdoPYx1z7NleeqKrscOmqMFLWy8jnqtvqStzZZVxWCABAAgCredk7WJ8fxNw5jFp8QFTiKX1aUoc/i8S2jU+nNS5Hz82UtJBFCDQjcVxs24txlk0bn1E1dFmySPj9hzm8jh1GRRTxFSk7wk187iqajP8lcYC9LR/yHwb9Fa9p4r/n4R9hf6NLl5ld+s41cS47yapOpWlN7022+kmmoqyGF2u9ytKnWYTkH5Y8CMCnMBiM/ot2u7xfKXtLR/spqW/LsfV+tRi2SoyoQaEHMHaCt6NRTjfR6Ncny+dYpKG67HGRVyJIX23Lr9Vk7RX9tdfoxzDfl2FULIGmSC9IsmEECQXpEkEEWSCCLJhBBnWJlTw2q6hS35Z6LUhJ2F16Pdr193IfnxUp1o1ZZcBjDqO7bicGvNK0NN9MFW4ZX4FjSOzJVW4kHEt2W1Fjg4Z+vAqVCtPD1FUp6rx6GVTgmrM09mnD2hw2+R2hd1hcRHEUlUjx8OgQlFxdmfOtJoWxW0h2Eb3Nf/K49/wAw5Y2LoqGIz0bT9/U6HBydTDXWquvb0PpEbw4AtIIIqCMQRsIK6BNNXRzrTTsyS9PAQAIAEACAF95XSyXH2X79/wB4bVnY3Z0MT92kufvz8y+lXlDLgI5bpkbm2o3tx/Nc1X2diqWsLrms/wB+A0q8ZcTkICMwfBIyjNap9x7vnVlmccmk8gV4qVWX4wb6k36EXNczu6xua0ucNVoFSXYeWaYWzcU470o7q5tpfvwIKabstTnZbf2hwFJKUGtQCQDYdzxsO1aeGrzmld/3Fl0TXL/uXB8fKydHcjaWnRw/XMsdoDXeMwcCDuITsasaiy14riuspcHF5lK2nAc1m7Rf2JdIzhl91yqFkDTJBekWTCCBIL0iSCCLJBBFnWJhJwVlKlKo7IrlJIhPah7Lctp3/kra80o/Tp6cXzPY03+UjyORJRlKnJSjqgaG9iiYRrxt1XDBzR7JG6hwodi6rZ/0a8frUY7s1lKK0fRbSz4Pnq8mLzlLSTKd6XU0tMkIoRi5lKeA2Hht2KGM2fTqxdSgrNax08OHk+BdRrtPdn3iOOZc+4jbiPNHLT3yzYRUcx+XotnYdZxqypcGr9q915CeJhlvF+/bkitTNWQEEV1Xtwc0nOm8HaD8guirUIVVaRXhsVUw8rw7VwZk4tH7xsh/7aVsjM9QnVrzY/ujmHApOOHr0f8AG7r5w/ZrPGYLEr+9Fp8/2s/Ae3bfs+DbTY5Yz8UY7RnUMJcOmtzTVOrPScWvEQrYSjrRqp9DyfjZeRoAa/qiYM89QAIAEACABAAgDm+WhoASdw2DiTgFTOsoy3Um30evBeb4XJKPEX22xmU1lOrG3HVB8S45BZ+IwtTEyvWe7TXBPPrb0XiXU6igrQzbM3adRzyYxRgwbnXDaa71zeInT339JWjw178x+O8o/dqXmSh4AkqHAUEg9rk4e8PNTWKhUsq101pNa9vNePmVXcPx05cOzkcbTZXjE95vxDEddyrxFCtbfb3o/wDJZr9F9KrTeUcnyK4SiLWSC9IsmEECQXpEk0ISu7Iiyw2GmLzqjdtPRNLDbq3qr3V4lLnfKOZytzyYyGCgz4kba9FF4nekqdNWj4s9pJKachYwkUqCActx5HaoyjlfgNtJ6FmORUSiUyiX7Daixwd4jeFbg8TLC1lUWnFc18zXSUVIbysaVpBAIxwwPNd7GUZpTjmno+sS0MPf8HZTuAycA8da1HiD5Llto4dUq7S0eff+zZw0vqUk+WR10dkraI/5v7HKGzYtYuFun/8ALIYqNqb+cTarrzIBAAgAQAIAEACAEOkWlMNl7p78tKhjTluLz7o8TwS9fEwpa68h/CbPqYj7tI8/bmZ6LTm0awLoY9Q4gd4Ejg8mh8FnPaVRO+6rdvn+jQlsqjayk79nl+x1Z9MYiO9HIDw1SPGo9FatrUuMX4e4jPZs1o0dHaUR07kbyftUaPEEqmW16UE9yD8F7vwIf0M/5NC22XlJNg40b8Iy671jYvaFXEZSyXJevP5kXwowp6akImLNlIJSLNKNLqYAY+g81GMJVL7ui16PnDmVauxVc6ZtJQXNBNBQ0G05bcs09SjVoQVSF0nx5v18i9Km/s1LDLUHe3G0neO6etMD4IliYS/yU0+lfa/Ag4uP4yfmdeziz77fwkKG9hG/5ruf7I/VqdDOTJITk5/4R9Va6WGX8pdyJv6q4I6sdHsDjzIHoq3PDR0jJ9bS8itup0HC229zSGsAbUVNBj4lTp4ptPcio9WveSp0lNXlmcI3kmpNTxStRtu7JySWSL9ldRzTucPVQoy3K0JcpJ+IvNZMd2SxtAkZQFmvgDiBVrTRdrhcLCH1adrx3sl1xWQtOo21LjYR3zdvYnWb7BNPundyWJtPZ/0Hvw/F+H6HKFb6is9SnHIsWUSyUTSXHPrMLfhPkcvmuq2FX36Lpv8Ai/B6eNxGvG0rmf09dR8J2lr/ACLaepRtaN5Q6n6GhsxXjLs9TvoXYDjO4UBBazj8TvKg6r3ZeFabrS6l6sr2hVX+Ndpq1tGYCABAAgAQAIAS6RXnIwCGzs17RIO6NjG5GSQnADdXM76FU1qkl9sFdv5cdwlCE39Ss7QXi+S9eSKFwaGsiPa2g9tMTrEuxaHHEkA+0a+8egCppYRRe9PN+BfitpzqLcpLdj4/rqXiaC8bCyaMxvFQct4Owt3EK+tSjVg4SM+lVlSlvRMJbbnkgdRwqK4OHsn6HguVxWHqUH96y58P11G3DExqq67j2GNISkQlIuwx7AqW23ZalEpDeyXW6ms/uNGJrnT5dVp4fY9Wot+s9yOvT+u3uFZ1losy86wh4a2mrGDrU95x2a24efJbSwEKkIQjHdprO38pPp5Lrz6FYqVRxu+Inv8AtQfIGN9mPDDLW2jpSnisza+JjOoqcNI+f69xvDQcY7z4lWJqw5MnJna1Q/uHnfRo4kkV/pqmMNQvTlXlorJdLfsvHqIU5f3F3i5kZaaHA4eYBHkV5UTTs/l8xlyTV0XYUtIXkdZLu13x1NNdrhXcWk/ktLC4XeVJPLf3vC/6PI1t2L6CjGCCQcwSDzBoUpUi4txeqy7i+Waui5GUrUyTZQzVMZRxOx1D1GHpTwX0WEN2bktJZ9unirdxnt5ELbZxJG5h95pHXYfGiMRSVWlKD4olTnuSUjCQyrhnE2ZRNDo0/vuH2fn+a2NhXVaa6PUQxSyQq/aTZnUimHst1mO4F1NU8qgjnTetPaVJySkuGXeO7HnG8qb1ea7NTSaPXhHNZ2OjpQNDS0e6QAC0/rKiew9SM6acf9Gdi6M6VVxn19fSMlcLAgAQAIAEACAIhgBJAFTnx2YoPbskg8BAHhCAOBsMR/22fhCVlgsNJ3dOPcif1Z82SjaxuA1W8BQK2nSpUsoRS6kkePelmzja7whaO/I0baVBJpwGJVdetRirVJLq6vEnCjUl+MWI7x0iL6tiBaNrjgf5Rs558ljYzazkt2jl08ezl16jlLCbuc+4WwsXPSZfJjGw2YvcAOp3BTwuFniqqpw7XyXP25i1SairjmeyB+owDuMdV3EgZcczVdVUwUKip0IL7IO76bcOm9/ufqLRm43lxZnLwlDp5HDLWp+EBvyXPbQqKeInJc/LL0H6cd2mkdIQs6SbyRXI0kUI1mN/42A9XVb/AInxXb0KEIyp0v8A24p9rvH0feJOTs3zMxef8eSnxfIV81ze0kv6mdufojQpf40ShFcN6zJQc/tXHLvIyNgvpBmggD5mJgXEjIk08VxNRJybXM6JwsjWaJRHVe/YSGjpifUeC2di0WlOo+NkuzXz8DLxrzUR5PC17Sx4DmuBBBFQQcwQtxpNWYnGTi1KLs0YifR202GXt7ETJH78Lj3tXd9sDGh9ofaqaoPDzoy36WfR8/31m3HG0MXD6eJyfCXD9dPB9Bq7lveO0s1mVDgaPY4Uex3wvbsKcp1FNXRlYnDToS3ZacGtGuaGCsFwQAIAEACABAAgAQAIAxGlWkEsk3+jsldatJHNzrtY0+6AM3bMsKFZ+JrycvpU9TbwODpwp/1FfTgn5+y/RQm0KnjZr92Q5ua2teNKjveqQrbOqqO8rPo+al8dqUpy3c188ClBFTClFkSyyLJyuMYGJebFZMcXfd735CjfiOXTer8Ls+tiX9qtHm9Ozn5dInVqxiaSzWdsbaNHPeTxXW4XCU8LT3Ka92+kRlJyd2K75vMQs7Np/eEbNlc3HicaJLGYpYWl9KD+5rz1fW34jOHoOpLeenzIzkAXKyHpju5bPrPrsbj12fXontkYX62IU3+Mc+3h79glXlZWHsz2sDnuNAG48hU/NddPdp71V8s+y/uKxTk1FGG7Yvc5xzc4nxNVxFabqTc3xdzYcd1JchpdEetI0bjU8hj608VPZ9D6uKhHk7vsz87IVrO0WapdyZ4t0it3Y2aSTbq6rfvO7oPQmvRUYqp9OlKS+XGcJS+rWjH5kYrRy5n2jH2YwaF2/g0bTxyHksDDYGVd8o8/Y2MZiY0ctXy9z6HZoGsaGNFGtFAF0dOnGnFQiskYE5OT3mdFMiCAOfYt1tfVGtSmtTGm6u7gvLK9yW87bt8jovSIIAEACABAAgAQAIAW6Q3gYLO97RWQ0ZG0CpMjzqsFNuJrTcCq6s9yDa14dYzhKKrVVGWmr6lmyhofo7/pYy5/enkxe7OlcdUHniTtPRVYbD/TV3+TGNoY3+oluxygtF6+3JGhTJnFe0WGJ5q+NpO8gV8c1TUw1Ko7zin2Fkas45JnkV3xN9mNo6CqhDB4eDvGCv1BKrOWrOd63rFZ2a8rqAmgAxc47mhWVa0KUd6RKhh6laW7BGWtumbn4Qs1B8TqF3QDAeayMRtOTVqat0vX28zUp7MjDOo79C0+dwqicSakkkmpJxJO8lYdRtu7GJJJWQ2u6yukNGjmdg5qNDC1MRPcprrfBdfsJ1ZqKuzW2eFsTKVoAKknDmSuxwuGhhqShHtfN8zMlJzkZDSG/wATHs4z+7BxPxEZU+yPNY20cb9X+3D8fP8AXn562Fwjprfnr5fso2crFki2Zs7lsPZtq72nZ8BsC6fZeBeHg5T/ACfguXv+jIr1N92WgyWqUCjSuwOmskjGYvoHNG8tIdQcTQjqqMTTdSk4obwNZUq8ZS00fbl4Cn9nN5NfZzF70biab2vJcD4kjw3pfZ819Pc5euY3teg4Vd/g/NGtT5kggAQAIAEACABAAgAQAIAEACAOckDXFriKlhJbXYSC2o40JFdxO9eNJklNpNLjqdF6RBAAgAQB87tcZt96Ojqeyhq002NYaPpxL8K7gNyyqkf6jEbvBfPM6KDWDwSn/KWffp3L5mal+itlIoGFvFrnV8yQVfPZ1CXC3azJWPr8XfsR7Z9GIWnN7uDnD/EBUx2RQT+67637JBPG1JckN4YmtFGgADYMFo06cacd2CsugUlJyd2YTSy2SWi2CxxnBuqCK0BeW65Lt4a2ngVl42U6tRUY/Hr4I3cDShRw7xE+Plp4su2fQtwzmHRhP+SreyJPWfh+yie009I+P6H12XJHDiKud8TtnIbPVO4bZ9Gg95Zvm/T5cQrYmdTLRDNPC4IAEAYu/LofZbQLdZmlzakzxNzLT7bmjbXMjYQDvSNWk6c/qw7UbWGxMcRR/pazs/4vyT+aZGvs1obIxr2EOa9oc0jIgioKdTTV0Y84ShJxkrNZHVekQQAIAEACABAAgAQAIAEACABAAgAQAIAEAZD9nFk/cyWk+1PI5w+6HH1cXeSSwcMnU5s2NsVP7kaK0irdv+rGvTpjggAQBhboj/8AN2ivusLvFkQHk5Z1Nf8Am5dXsbuIf/ptPpfrL2N0tEwgQAIAEACABAHKz2drBRgDRUmgyqTU0GypqeZK8SS0JSnKbvJnVekQQAIAEACABAAgAQAIAEACABAAgAQAIAEAV7vsbYYo4mezGxrByaABXjgoxiopJFlarKrUlOWrbfeWFIrBAAgBDDd+reb5qYPsoFftB4Dv6WsVCp2rOXR89B+VbewSp8peFve4+V4gCABAAgAQAIAEACABAAgAQAIAEACABAAgAQAIAEACABAAgAQAIAEACABAED7Q+671avOJLgTXpEEACABAAgAQAIAEACABAAgAQA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5" descr="data:image/jpeg;base64,/9j/4AAQSkZJRgABAQAAAQABAAD/2wCEAAkGBxMTERUTExMWFhUWEhUXFhgVFxgXGBoXGBYXFxUYFRgYHSggGBslGxcXIjEhJSkrLi4uFx8zODMtOCgtLi0BCgoKDg0OGxAQGy0mICYtLS0vLy4tLS8uMjItLS0tLS0wLy0tLS0tLy0tLS0tLS0vLS0tLS4tLS0tLS0tLS0tLf/AABEIAOEA4AMBEQACEQEDEQH/xAAbAAACAwEBAQAAAAAAAAAAAAAABQIEBgMBB//EAEEQAAEDAQQHBQUFBwMFAAAAAAEAAgMRBAUhMQYSQVFhcYETIpGhsTJCUsHRYnKS4fAHIzOCorLCFENTFiQlY/H/xAAbAQACAwEBAQAAAAAAAAAAAAAABAIDBQYBB//EADsRAAIBAgMECQQBBAECBwAAAAABAgMRBCExBRJBUWFxgZGhscHR8BMiMuFCFCMz8VJichUkJVOCkrL/2gAMAwEAAhEDEQA/APuKABAAgAQAIAEACABAAgAIQAg0RvUyskheay2eR0Tyc3Na4hjzzDSDxad6Xw9TeTi9U7D+Pw6pyjUj+M1ddHNfOA/TAgCABAAgBff1u7GBz9vdA5ucB8yeioxNX6VNy+Zl+GpfVqKIwV5QCABAAgAQAIAEACABAAgAQAIAEACABAAgAQAIAEACABAAgD58yU2e+3DJsx1Tx12BwPPtB5lZqk4Yprn7e50Diq2zVzj6P2PoK0jnwQAIAEAZPTuavYwjNz9Y/wBrf7j4LK2nK7hT5v8AXqamzY23qj4L9+hrFqmWCABAAgDhYrU2VgezFpLqHeA4io4GlRwIUYyUldE6lN05bstTupEAQAIAEACABAAgAQAIAEACABAAgAQAIAEAUrfesMP8SQA7s3fhGKoq4mlS/OXv3F1LD1Kv4owQkNsvON7WkNEjHCuYZFR1XcyP6gFlwqf1GJTWnojessLgpRk87Ndr+eB9KW2c2RkkDQS40AzJUJ1I04uUnZI9SbdkI7XpGAaMZrcXGngM/RYtXbcb2pRv0vLw97DcMI3+TKf/AFa4ZxA8n0/xKjHbUuMPH9F//h6ekvD9lK6mPtlsEzxRkZB4DVxYwHaa949cqhe4bfxeI+rJZL00Xr8RdWccNQ+nHV/G/Q263jGBAAgDLae3yYoRBF/Gn7rQMw04EjcSTqjmTsSmLquMdyOrNXZWFVSp9Sf4xz+dWr/ZoLtsgihjiGUcbWD+UAV8kzCO7FR5GdWqOrUlN8W33llSKwQAIAEACABAAgAQAIAEACAFl83qbNSR7C6HJ72YujOxzm+8ziMRhga4VVKm5m9BrD4f6/2xdpcE+Pbz69eZdslqZIwPjcHNORaahWRkpK6KKlOVOTjNWZ2XpAEAINIr3LP3cZo73nDMcBx47PTE2ltBwf0qTz4vl0dfl5PYWgpfdLQxc0ZJ2kk8ySfUrFi230s2IySRvtHrmbZ46UBkdQvdx+EcB+a6vCYZUYW4vUw8ViXWn0LQaONBUpmUlFXegqZe9baZHfZHsj5niuJx2Oliql/4rRer6X4ac76FGmorpFEg3JaOY1Ee3Xo03B02J2M2D71Mzwy5rpsHspJKVbXlw7efl1ilbGvSn3jqaaOFgwDQMmtAHQALQxGJo4SneWS4Jei+IUUZVJCC3X/IfYoweJ88PJYFXbNeo7U0orvft4do7TwsP5Zil9/WhpqJT1DSPRQhj8Te+/4L2G1hKT/iWotOC1p7SKrgMC00B5g1p5rUpbUdvvjn0fMvEg9lbz+2WXSVNF7DJbLWbbMO4w9zcXDBob9lmdfi41VmFjKtU+tP5/rzLsbVhhqH9PT1evV09L8uw361DABAAgAQAIAEACABAAgAQAIAEARewEEEAgggg4gg5gjaENXPU2ndHzy8LNLdc/awVdZpHYsJwrtadzqDuu3ChrTHLmpYWd4/i/n+mdDSqU9oUtyplNcfXq5ruN7d9sZNG2WM1a8VHzB3EGoI4LShNTipLQwatKVKbhLVE7TLqMc7cCfoq8RWVGlKo+CuRjHeaRh7TUkk4kmp5lcNvuTcpas14ZZIsaN2QPtAJyYC7rgB5mvRa2yqe/XTfBX9F86COKqbtKy45G0BXUJpq6MgoX1NRmr8R8hn8vFYu3cR9Ogqa1k/Ba+i7S6jG8rmblXJxHojPRyxAkyuGRo3ntPy8V0mxcKpN1pcMl6v07yjE1LLcQ6ktIawuOwuHOhIA8lr1cZClRlVnom112bSXaKqDbsZe3WgvcXO/wDg3BcXWxE8RUdSevl0IfpxUVZC2apNBiTgAM+ilBN5IaiNLDoqX96ZxaPhbTW6nIcsV0GG2TJrequ3Qte1/OsoqY9Rypq/SNotGrK3/Za779XeTjRakMFQjpHvz8xWWOrv+VurIad1oAwAAoMgKcEw5RjrkK5tnrJAciDyNURnGWjBprUkpHgIAr2+2xwxmSVwaxoxJ9AMyeAxKjOagryLKVKdWShBXbOlnkLmhxaW1FdU5iux24716ndEZxUZNJ3Oi9IggAQAIAEACABAAgDPab2pgszo3YufTVHJwOtwAokNoVYRpbr1enuaGzYSdZTWi19jj+z1jhZXA5ds7V5ara/1ayNnNulnzy+ddye1WnWVuSv4+g5vn+C7m31Cp207YOXXHzQjR/NGWlauQizRixhorhK8bSz0OPqF0GxJL6kl0ev7KcZnBdZoY/bcODT1OsD/AGjzW5TyrTiuSfa7r0XbcRf4oU32+r6bmjzx+i5bb1TexSjyS738QxRWQnlWTEaiPrFMI7MwjMmg5ucfTHwXXYessPgYOOrsl1yfpm+wTnHfqsrXrLiGDJvmdpP63rF2viFOqqEPxh4vi/TruTpLi+InmKzoobih1o5d4De2cO8fZrsbv5n05rqdkYNRh9aWr06Fz7fLtFcVVbe4hsbS0N13GgOXEbKc81oSxdOnS+tUdo8OnlbnfUV3W3ZCa23u44N7o8/HZ0XN4rbNas7Uvtj49/Ds7xqnQS1Es8lcTieOKzLOTvLN9I3GJRlkoajPer4Rs7oZjEa3JpQWuDJ3VacnnEt+9vHHMem7gtoSi9yq7rnxXXz6/iWxGA3lvU1nyHV7aTWeBmsZGvdTutYQ4ndlkOJWtUxVOC1v1ClDAVq0rWsubM/o/ZprfM212nCGM1gj90uGTqbQPi2ncBRUUIzrS+pU04I0MXOlg6boUfyf5Pjbl28uC6Tcp8wwQAIAEACABAAgAQB491AScgKrxtJXZ6lfI+a3nK6WR0jsycOA2Aclx1TEOtNzfH4kdDRSpxUUbDQ8UsrRuc+v4iV0ezHfDrrfmzJx7vWb6vIY3oysTuh8CCobXhv4OfRZ9zT9Bek7SRl5WriosfiyFltBika8bMxvBzCewmIdCqqi7er54k5RU4uI6vC3hjo52HWY4arqbga+IqfCi3MViVSrU8TTd4yW6+zPvV33WFKdJyTpvUrXhIHPc4GoNKEbqCi57ac1PGVJLmvJEqaaVmL5UtEviem1uLI4tzyfn5d7xT0sVL6EafCLb9vNnu4k3PoO0zsys9Nybb1ZVFFC0OVyWQxBGkitrTUf7UbWtAHvu3cRQHBdHLH01vX/AMUEopf8ny6VlppbN5CEqbWfF+AvtlqLzU9BsA4LnsTiqmKqb9TsXBdXq+JbCCWSKEr1CKGIo6WO6ZJsR3W/E7b90bfRauE2dVrreWUeb9Fx8F0nk68KeWrGTNE4/ekeTw1WjwofVbENj0l+Um+5enqUvHz4JHC1aFROHdkkaeOq4eFAfNWPZdP+LfgWQ2pUjrFM43foHC1wdM8y092mow/eFSTyrTeFOls+EM5O/giyrtepJWprd6dX87DWtaAAAKACgA3cFoGS3fNnqDwEACABAAgDlarO2Rpa6tDta4tcOLXNILTxBXjV1YnCbhLeXv4PIyl5MvGyEvik/wBVCM2yNBkaNuLaF3PHltSdT69LOL3l4/PljVovBYn7akdyXNPJ990vmZd0d0whtJDCOylOTXGod9x23kaHgp0cXCrloynF7NqUFvLOPP3XxD22isbxvY70KsxKbozS5PyEKeUl1mCkiXDxkbMZD7RKegfFWhrrt8g70HiV0Gx691KlfPVeT9O8Txsb2n2D8O1qtcKGmO4g7QVrX+rGVKorZWfJp8vl11WbR0zRmpo6Eg5gkeC+fyhKnNwlqnbuHYu+ZTlarIsviznDZJHghoOrXEk0burU4VTtGjUqx+3TW+i9ibqQjrr4jCJsbGhrn6xAAOoMPxHBVvD0FJuU3LoivV5FEozlJtK3WeGaP/jJ5vPyXrnh46U2+uT9CSpT/wCXgDZWA17IV+85Dr0WrOku9g6crW3vAmXxnNrhyNfVeJ4Z6wa6nfzIbk1oyvNYA72Hg8HYH81ZGjTl/jn2PJk41XH8kTZAY26pzzPPgka0KilaatyIOam7o4yvXkUTijvc1jEryXewzE1yJ2A8MKn81sbMwca03Kf4x16ejq5/sjXqOEbLVmkNqFKsoR8RwaONdvILoZ4uO5vU2rf8nlFdN8r9S1eWWqQ3HfMrTXsxuDauO/Ifros6rtyhTW7TTm+ei7/ZW5E40W9SjLfj9gaPE/NIy27iW/tjFd79V5F0cNHiQbpE4e01p5VH1VtLblb+cU+q69yf9Inoxrd96xzYNNHbWnPpvC28LjqWI/HJ8nqLVaE6eb0LycKQQAIAEACABAAgDCftAuqNpZMwasjnEO1cK0FdfDJwNMeIWTtGEYWmtW/jN3ZWIm06cs0l8RqrgtRls0T3YuLKO4kVaT1IT+Hn9SkpPijKxVNU60ox0uILbZdR5buOHLZ5LiMRReHqypPg/Dh4DdOpvK5VjLmOD2mhBqF7RrSpyU4vNFrtJWZoorwEzRqODJR7pyO8cQac8F0ixf8AVwToy3ai4PR810p96yEZUnTeavEXSTmR5Dm6r8AQNpyqAuaxrnVr7zjaTya6Vl45edy3dUUmnkT7BrTiNd/w+63752ngE7Rwap/mt6XL+K/7nxfQu3mCbau3ZeL6vc5z1d7RrTIZNHJqYnR386r3ujSK6keqdvwVvPvKsqrmraEkVwe8EhVLYlkJYkSC9IkggizvHOcjiNx+SYhiZRW7LNcmUygnmsivbLJUa0eI2jaPqrHRjJb9LTlxROnUs92ZysReWataMLtY/ayHhgqZ4lxh9JPK92ufX7E6u6pX4lye0F2ZwGQ2DkFTWr1a7TqPTRcF1Lh5lMYWKkkiiolqiVZZValYtjEqzSq5RsrsujErf6stcHNNCDUEbCr6d4tSi80XfTUlZn0O5rybPEHilcnD4XbR9OBC63DV1WpqS7eswcRQdGbi+wp3xpTZbPXXkDnD3Gd53XY3qQvKmJp08m8+SLsPs+vX/GOXN5L99hG5bdabQe0dGIIfcacZZNxdXBjeFKneBn7SnOebVl4nuJpUKC3FLelxfBe78PR4rxEEACABAGB0tlMlocNjAGj1cfH0C5naNdyrtcFl7/Og3MClCknzzHmhNorAY9rHH8LjrDz1lpbKqqVJw4p+efncT2jD+5v8/T4hle1i1xrD2h5jcqtr7PdeH1Ka+5eK5dfLtXEVpVN12ZnnxrkFIcUiu+GuxWp3yLVIa2OyFlcTrkUe6tdUfA37VKVOxdDQw7hq/u/k+X/Sum2r4LJC9Sonnw4Ln0vo5LidXNAFBkmN1RVkU3bd2VZUvIsRUlSlQtRyjbjVZ1aWdi6K4nYKg9JBekSQQRZIIIs6RuINQpwnKD3olclfUnO2o1h1HzVtWlGrH6sO1epGOTsxdJIllEYUSxdd3umNa0YDidpO4cVq4DZ8sS7vKK4+iI1aqprpNLZ7HFEKhrRTNxz6uK6anh8Pho3SSS4v1bEJVJzebLDXVHBMRkpK6IaC68bhgmB1mAH4md13iM+tVRVwdGpqs+ayYxSxdWk8n2Mys+gUusdWduqdpaQabiAaHxSS2a08peBqR2vTtnDPrG9x6FWeAh7v3sgyLwA0He1mQPE1I2Jujg4U89WK4nalast2P2ro17X/AKNMmzMBAAgAQAIAxV/Wak7+JDh1H1quP2inDFTT459697mvhql6aK122h0MgeMdjhvacx8+ihhcW6FRTXauaLKsVVhus2kMgkaHxuwPhyI2Hkuog1ViqlGXt1NcOy2et9DIlFwe7JC63NjeatcGv2sdgSeFdvquf2hhqOIk6lBpVOMHk2/fwevXdDejqsuZwskBHep3q6rK7D7ziOA81TszDyX91rO9o358W/8At88smTlJPJ6cfbtLeoAKD9byd5W8oKEd1fPnEXcnJ3ZwkVMiaKkqWkWoqSrOxNVQyWoxThciFml7JhBAkF6RJBBFkggiyYQQZ0ifQq2jUdOVyElco26xu1u77JxGOXBWV1Gm78HoX0qsd37tSxZnvAaxztWMbGZnfjhmvYY92VOUpKC4RsvG61459hCe425JZ9I0it0LaUjpTLAV8c1o0tr4KmluUWrdEb99xZwm9WWG3vHt1hzH0Keht/DS/JSXWvZsg6Mi1DamP9lwPDb4ZrSoYyhX/wAck+jj3akJQlHVHZMkQQAIAEAJ7z0hZAe9FOQNrInFv4sB5qmdZQ1T7hyhgpVdJR7ZK/cKov2hWQ7JRxLAf7XFUrHUmNS2LiFxXf7oe3XfcFo/gyBxGJbi1w4lrqGnFX060Kn4sRr4WtQ/yRt5d5yv6w67Q8DFox4t/L5lZO2cI6kFVgs469K/XuGHqbrszNuiXLqQ+pErNM+M1Y4jfuPMbUxQxVSi703by7jySjNWkixare6YBro2lxoA4VBqcBvqmq2M/qkozgt7RNZdXO66CEKSpu6bsObPCGigyYNRvT2zzLq/hC3qNJRyWkftXZq+169SE6s29eOb9PDzPXqUiCK0iXkWIp2h1AksRUVODky+nFydilVYEpOTux+ySsj0IIsmEECQXpEkEEWSCCLJhBBkggizo7Fh3jFNJfVouPFZohpIpGVI7pfukTKvd093SJlUt0luke2XqjxPd0a3ZfdCGyGo2OOY+9vHFb2z9qyg1Tru658V18108OPQvVw11eJol0wiCABAAgCnbLrgl/iRMfxc0E9DmFXOlCf5JMup4irT/CTXaYPSa5m2SeN9nJbWrm41LXNIrQnEg1yNdqxsZTWHqRcHr4WN3B4p4mnKNXPh1m8um3CaJsg2jEbnD2h4rYoVVVpqaMGvSdKo4Mq3hdVauZ1b9PosHaOxm26uH7Y+3toTp1rZSEz4qYEUK5ptxdpKzGVI7XdFSQOOTQ53gMPOi0dmZ4hSekU5dy97Hk3eNueQ5Y2jQNwx57SuqjHdikIylvSbOT1XIkitIl5FiFVrfV1Ny5/H1d6pu8F5mjh4Wjfmcgki1kgvSLJhBAkF6RJBBFkggiyYQQZIIIs6wnFMYWVqluZCWgknfquLdxI8Coyp2bQ/FXSZasVlD8XStYNxqT4ZDxTFChSnnUqKPn6LxK6k93SNxqNHmOFWyk1yNAR5LYjsajOO9Co3fjk0Lf1ck84i28LlljBI77RtbmObfpVJV9lVqSuvuXRr3e1xiliKc8nkxMZ0gojm4bLRa2GSGhzY7V6UBHrTouo2XVc6Fn/HL29uwycZT3KmXHMcLSFAQAIAEAZDTeImSM7NR1PEV9QsHbDtOHU/Q1dnStGXWLrivF1ndlVjvab828fXwolhMa8PK+qeq9V0+YxiaUay6eBtbNLHK3WY89HHDm04V5hdBT+lXW/Tk+xvLs070Y84ypu0kVbxa/bCH/aa6h8KV9Vm7Qo1KmU6Kn/1J2fda/ZmidPd/wCVhfdUtXPBaWnVpjxcAd2Kztk0VGrN9Fs9c2tf9F9WO6k0/iQ4eukkIIrvVEixFaRLyLEJHGpPNcpUd5t9LNdKySPQonjJBekWTCCBIL0iSCCLJBBFkwggyQQRZ0jzHNWUX/cXWQlocLSxpcagHmAoYneVWVmWQclHJk7JKIzVrGdRU9DmrMNjqlB3UYvrWffkwmnLVsZRXhG495uqd4xHWmK26O2cNUf96G6+azXbbPwZQ6cloxnE5pFW0pwW/RlTlDeptNdBQ78TLaX3KA0zxihGMjRkRteOI2+PPM2hglZ1YLr9/c08BibtUp9nt7EdALS0tlbXvazXU4UpUdfUKWyrKMo8bktqU2nF8DXLWMkEACABAC++rv7aOg9ppq35jr9EjtDCvEUrR/JZr27S/D1fpy6DHmz0wIXHOTTszU3ycTS01aSDvBIPkvY1ZQd4tp9B42mrMui858u0Pg31ITX/AIniv+b7l7FP0aXI73VK4vkc4kns61P2XNKa2fiJTqzc3d7t/wD6tEKqVklz80PHroJGciu9USLEVpEvIsQlkbRxHFctWju1JR6TWg7xTAKsGSC9IsmEECQXpEkEEWSCCLJhBBkggizpHmOatoq9REJaFC1y993P5L2ur1GxinH7EQEqo3SW6SEq83TzdO1ntjmGrTT0PMK7D16uHlvU3byfWvj5EJU1JZmjsNsbK04Y5Oacc/ULssDjoYuF9GtV84CVSm6bMreegx19ezTdnjUNdXun7L24gdDzVc9nq96bt85mtR2st3drRv0+6OdnuS925WuOnF7nn+uI1Uo0MSv5+vmiUsVs6WtN9yXlI0N12S2NI7a0xvG0CGh/EHD+1NQjUX5Sv2GfWqYaX+ODX/y9Leo3e4AVJAAzJwCuFEm8kJLVpfYozQztcf8A1h0nmwEKiWJpR1fr5DsNm4qeahbry8z2w6WWSVwa2WhOQe1zK8i4AV4VUYYujJ2T9Dyrs7EU1dxy6LPyLl4XW2TvDuu37+Y+aUx2y6eJ+5fbLnz6/fUop1nDLgJp7te3NtRvGIXM4jZ+JoflBtc1mvfvSGVWi+JXEaQ30T3izdzQJADk4Fp/mFPWif2bVUcTFPSV4vtXvYrqSyuuGY2jdVoJzpQ8xg7zBXWQk5QTevHr4+IpOO7JpfORzeoSPUVpEvIsQqtg73MLn8fG1W/NGjh3eFjkEkWskF6RZMIIEgvSJIIIskEEWTCCDJBBFnWEYpnCxvO/IhIXyWMOcTr6tSTiK4nls8VTTrRnP+47J8bX717X6hmNXdVmjtZ7rLcZGuLPjjIIHGlK0WlDCbv3VIuUH/KDv282ueXeeSrp/g8+TLdp0eNKxPrhk6mPJw+idq7FvHeoyv1+69iqGLV7TQikc5ri1wIIzBWJOlKEnGSsx1JSV0d7Bb+zeHbNvFu39cFdhazw9VVF29XH36yupR342NuCu3Mg9QAIAT3lo3BaDWftJNzTI8NHJjSGg8aVVNShCp+V32sco46rRVqdl2K/e8zlFofYm5QDq559XKCwlFfx8yUtp4qWs/Bewk0s0Yhji7WFurRwDhUkEHCuNaGtMt6Qx+GhTp78cufaO4HH1Zz3KjvyO2jOkeq0RTk0GDX50GwP+vjvUMJtFRW5V7H7+/fzK8Zgt5udPtXt7GvD9YAtIIORzHSma2G3KN4NdevzvMlqzszjLE4jEMfwIp54+iUq0Jzj98YT6GreP3eRJNdK+dgjvWKVrdb93GNmrStdlKjE8lg4vB1Ka33CnBcLa+WvVYcouEnbNl2y2gOodjxrDg4YSN8cf5itahWU/uWklddekl359N3yKasLdmXs/TsJvVsipFaRLyLELrcMuqxtpR/F9Y9hnqisFljDJBekWTCCBIL0iSCCLJBBFkwggyQQRZ7PJqs4uw6fr1TaX06PTLyPIx3pdRVZIkHEtcS3ZLY5hqDhtGwpjCYythJb1N5cVwf76f8ARVOmpajqxTawq01G1pzby3jd+gutwGKVeO9SeXGL1j1c1y88rJacbala/wC6+2ZVo/eNHdO/7J5+R6qzHYNV4XX5LT2LcNX+nKz0fy5ghOuXcDc3D6TdoPYx1z7NleeqKrscOmqMFLWy8jnqtvqStzZZVxWCABAAgCredk7WJ8fxNw5jFp8QFTiKX1aUoc/i8S2jU+nNS5Hz82UtJBFCDQjcVxs24txlk0bn1E1dFmySPj9hzm8jh1GRRTxFSk7wk187iqajP8lcYC9LR/yHwb9Fa9p4r/n4R9hf6NLl5ld+s41cS47yapOpWlN7022+kmmoqyGF2u9ytKnWYTkH5Y8CMCnMBiM/ot2u7xfKXtLR/spqW/LsfV+tRi2SoyoQaEHMHaCt6NRTjfR6Ncny+dYpKG67HGRVyJIX23Lr9Vk7RX9tdfoxzDfl2FULIGmSC9IsmEECQXpEkEEWSCCLJhBBnWJlTw2q6hS35Z6LUhJ2F16Pdr193IfnxUp1o1ZZcBjDqO7bicGvNK0NN9MFW4ZX4FjSOzJVW4kHEt2W1Fjg4Z+vAqVCtPD1FUp6rx6GVTgmrM09mnD2hw2+R2hd1hcRHEUlUjx8OgQlFxdmfOtJoWxW0h2Eb3Nf/K49/wAw5Y2LoqGIz0bT9/U6HBydTDXWquvb0PpEbw4AtIIIqCMQRsIK6BNNXRzrTTsyS9PAQAIAEACAF95XSyXH2X79/wB4bVnY3Z0MT92kufvz8y+lXlDLgI5bpkbm2o3tx/Nc1X2diqWsLrms/wB+A0q8ZcTkICMwfBIyjNap9x7vnVlmccmk8gV4qVWX4wb6k36EXNczu6xua0ucNVoFSXYeWaYWzcU470o7q5tpfvwIKabstTnZbf2hwFJKUGtQCQDYdzxsO1aeGrzmld/3Fl0TXL/uXB8fKydHcjaWnRw/XMsdoDXeMwcCDuITsasaiy14riuspcHF5lK2nAc1m7Rf2JdIzhl91yqFkDTJBekWTCCBIL0iSCCLJBBFnWJhJwVlKlKo7IrlJIhPah7Lctp3/kra80o/Tp6cXzPY03+UjyORJRlKnJSjqgaG9iiYRrxt1XDBzR7JG6hwodi6rZ/0a8frUY7s1lKK0fRbSz4Pnq8mLzlLSTKd6XU0tMkIoRi5lKeA2Hht2KGM2fTqxdSgrNax08OHk+BdRrtPdn3iOOZc+4jbiPNHLT3yzYRUcx+XotnYdZxqypcGr9q915CeJhlvF+/bkitTNWQEEV1Xtwc0nOm8HaD8guirUIVVaRXhsVUw8rw7VwZk4tH7xsh/7aVsjM9QnVrzY/ujmHApOOHr0f8AG7r5w/ZrPGYLEr+9Fp8/2s/Ae3bfs+DbTY5Yz8UY7RnUMJcOmtzTVOrPScWvEQrYSjrRqp9DyfjZeRoAa/qiYM89QAIAEACABAAgDm+WhoASdw2DiTgFTOsoy3Um30evBeb4XJKPEX22xmU1lOrG3HVB8S45BZ+IwtTEyvWe7TXBPPrb0XiXU6igrQzbM3adRzyYxRgwbnXDaa71zeInT339JWjw178x+O8o/dqXmSh4AkqHAUEg9rk4e8PNTWKhUsq101pNa9vNePmVXcPx05cOzkcbTZXjE95vxDEddyrxFCtbfb3o/wDJZr9F9KrTeUcnyK4SiLWSC9IsmEECQXpEk0ISu7Iiyw2GmLzqjdtPRNLDbq3qr3V4lLnfKOZytzyYyGCgz4kba9FF4nekqdNWj4s9pJKachYwkUqCActx5HaoyjlfgNtJ6FmORUSiUyiX7Daixwd4jeFbg8TLC1lUWnFc18zXSUVIbysaVpBAIxwwPNd7GUZpTjmno+sS0MPf8HZTuAycA8da1HiD5Llto4dUq7S0eff+zZw0vqUk+WR10dkraI/5v7HKGzYtYuFun/8ALIYqNqb+cTarrzIBAAgAQAIAEACAEOkWlMNl7p78tKhjTluLz7o8TwS9fEwpa68h/CbPqYj7tI8/bmZ6LTm0awLoY9Q4gd4Ejg8mh8FnPaVRO+6rdvn+jQlsqjayk79nl+x1Z9MYiO9HIDw1SPGo9FatrUuMX4e4jPZs1o0dHaUR07kbyftUaPEEqmW16UE9yD8F7vwIf0M/5NC22XlJNg40b8Iy671jYvaFXEZSyXJevP5kXwowp6akImLNlIJSLNKNLqYAY+g81GMJVL7ui16PnDmVauxVc6ZtJQXNBNBQ0G05bcs09SjVoQVSF0nx5v18i9Km/s1LDLUHe3G0neO6etMD4IliYS/yU0+lfa/Ag4uP4yfmdeziz77fwkKG9hG/5ruf7I/VqdDOTJITk5/4R9Va6WGX8pdyJv6q4I6sdHsDjzIHoq3PDR0jJ9bS8itup0HC229zSGsAbUVNBj4lTp4ptPcio9WveSp0lNXlmcI3kmpNTxStRtu7JySWSL9ldRzTucPVQoy3K0JcpJ+IvNZMd2SxtAkZQFmvgDiBVrTRdrhcLCH1adrx3sl1xWQtOo21LjYR3zdvYnWb7BNPundyWJtPZ/0Hvw/F+H6HKFb6is9SnHIsWUSyUTSXHPrMLfhPkcvmuq2FX36Lpv8Ai/B6eNxGvG0rmf09dR8J2lr/ACLaepRtaN5Q6n6GhsxXjLs9TvoXYDjO4UBBazj8TvKg6r3ZeFabrS6l6sr2hVX+Ndpq1tGYCABAAgAQAIAS6RXnIwCGzs17RIO6NjG5GSQnADdXM76FU1qkl9sFdv5cdwlCE39Ss7QXi+S9eSKFwaGsiPa2g9tMTrEuxaHHEkA+0a+8egCppYRRe9PN+BfitpzqLcpLdj4/rqXiaC8bCyaMxvFQct4Owt3EK+tSjVg4SM+lVlSlvRMJbbnkgdRwqK4OHsn6HguVxWHqUH96y58P11G3DExqq67j2GNISkQlIuwx7AqW23ZalEpDeyXW6ms/uNGJrnT5dVp4fY9Wot+s9yOvT+u3uFZ1losy86wh4a2mrGDrU95x2a24efJbSwEKkIQjHdprO38pPp5Lrz6FYqVRxu+Inv8AtQfIGN9mPDDLW2jpSnisza+JjOoqcNI+f69xvDQcY7z4lWJqw5MnJna1Q/uHnfRo4kkV/pqmMNQvTlXlorJdLfsvHqIU5f3F3i5kZaaHA4eYBHkV5UTTs/l8xlyTV0XYUtIXkdZLu13x1NNdrhXcWk/ktLC4XeVJPLf3vC/6PI1t2L6CjGCCQcwSDzBoUpUi4txeqy7i+Waui5GUrUyTZQzVMZRxOx1D1GHpTwX0WEN2bktJZ9unirdxnt5ELbZxJG5h95pHXYfGiMRSVWlKD4olTnuSUjCQyrhnE2ZRNDo0/vuH2fn+a2NhXVaa6PUQxSyQq/aTZnUimHst1mO4F1NU8qgjnTetPaVJySkuGXeO7HnG8qb1ea7NTSaPXhHNZ2OjpQNDS0e6QAC0/rKiew9SM6acf9Gdi6M6VVxn19fSMlcLAgAQAIAEACAIhgBJAFTnx2YoPbskg8BAHhCAOBsMR/22fhCVlgsNJ3dOPcif1Z82SjaxuA1W8BQK2nSpUsoRS6kkePelmzja7whaO/I0baVBJpwGJVdetRirVJLq6vEnCjUl+MWI7x0iL6tiBaNrjgf5Rs558ljYzazkt2jl08ezl16jlLCbuc+4WwsXPSZfJjGw2YvcAOp3BTwuFniqqpw7XyXP25i1SairjmeyB+owDuMdV3EgZcczVdVUwUKip0IL7IO76bcOm9/ufqLRm43lxZnLwlDp5HDLWp+EBvyXPbQqKeInJc/LL0H6cd2mkdIQs6SbyRXI0kUI1mN/42A9XVb/AInxXb0KEIyp0v8A24p9rvH0feJOTs3zMxef8eSnxfIV81ze0kv6mdufojQpf40ShFcN6zJQc/tXHLvIyNgvpBmggD5mJgXEjIk08VxNRJybXM6JwsjWaJRHVe/YSGjpifUeC2di0WlOo+NkuzXz8DLxrzUR5PC17Sx4DmuBBBFQQcwQtxpNWYnGTi1KLs0YifR202GXt7ETJH78Lj3tXd9sDGh9ofaqaoPDzoy36WfR8/31m3HG0MXD6eJyfCXD9dPB9Bq7lveO0s1mVDgaPY4Uex3wvbsKcp1FNXRlYnDToS3ZacGtGuaGCsFwQAIAEACABAAgAQAIAxGlWkEsk3+jsldatJHNzrtY0+6AM3bMsKFZ+JrycvpU9TbwODpwp/1FfTgn5+y/RQm0KnjZr92Q5ua2teNKjveqQrbOqqO8rPo+al8dqUpy3c188ClBFTClFkSyyLJyuMYGJebFZMcXfd735CjfiOXTer8Ls+tiX9qtHm9Ozn5dInVqxiaSzWdsbaNHPeTxXW4XCU8LT3Ka92+kRlJyd2K75vMQs7Np/eEbNlc3HicaJLGYpYWl9KD+5rz1fW34jOHoOpLeenzIzkAXKyHpju5bPrPrsbj12fXontkYX62IU3+Mc+3h79glXlZWHsz2sDnuNAG48hU/NddPdp71V8s+y/uKxTk1FGG7Yvc5xzc4nxNVxFabqTc3xdzYcd1JchpdEetI0bjU8hj608VPZ9D6uKhHk7vsz87IVrO0WapdyZ4t0it3Y2aSTbq6rfvO7oPQmvRUYqp9OlKS+XGcJS+rWjH5kYrRy5n2jH2YwaF2/g0bTxyHksDDYGVd8o8/Y2MZiY0ctXy9z6HZoGsaGNFGtFAF0dOnGnFQiskYE5OT3mdFMiCAOfYt1tfVGtSmtTGm6u7gvLK9yW87bt8jovSIIAEACABAAgAQAIAW6Q3gYLO97RWQ0ZG0CpMjzqsFNuJrTcCq6s9yDa14dYzhKKrVVGWmr6lmyhofo7/pYy5/enkxe7OlcdUHniTtPRVYbD/TV3+TGNoY3+oluxygtF6+3JGhTJnFe0WGJ5q+NpO8gV8c1TUw1Ko7zin2Fkas45JnkV3xN9mNo6CqhDB4eDvGCv1BKrOWrOd63rFZ2a8rqAmgAxc47mhWVa0KUd6RKhh6laW7BGWtumbn4Qs1B8TqF3QDAeayMRtOTVqat0vX28zUp7MjDOo79C0+dwqicSakkkmpJxJO8lYdRtu7GJJJWQ2u6yukNGjmdg5qNDC1MRPcprrfBdfsJ1ZqKuzW2eFsTKVoAKknDmSuxwuGhhqShHtfN8zMlJzkZDSG/wATHs4z+7BxPxEZU+yPNY20cb9X+3D8fP8AXn562Fwjprfnr5fso2crFki2Zs7lsPZtq72nZ8BsC6fZeBeHg5T/ACfguXv+jIr1N92WgyWqUCjSuwOmskjGYvoHNG8tIdQcTQjqqMTTdSk4obwNZUq8ZS00fbl4Cn9nN5NfZzF70biab2vJcD4kjw3pfZ819Pc5euY3teg4Vd/g/NGtT5kggAQAIAEACABAAgAQAIAEACAOckDXFriKlhJbXYSC2o40JFdxO9eNJklNpNLjqdF6RBAAgAQB87tcZt96Ojqeyhq002NYaPpxL8K7gNyyqkf6jEbvBfPM6KDWDwSn/KWffp3L5mal+itlIoGFvFrnV8yQVfPZ1CXC3azJWPr8XfsR7Z9GIWnN7uDnD/EBUx2RQT+67637JBPG1JckN4YmtFGgADYMFo06cacd2CsugUlJyd2YTSy2SWi2CxxnBuqCK0BeW65Lt4a2ngVl42U6tRUY/Hr4I3cDShRw7xE+Plp4su2fQtwzmHRhP+SreyJPWfh+yie009I+P6H12XJHDiKud8TtnIbPVO4bZ9Gg95Zvm/T5cQrYmdTLRDNPC4IAEAYu/LofZbQLdZmlzakzxNzLT7bmjbXMjYQDvSNWk6c/qw7UbWGxMcRR/pazs/4vyT+aZGvs1obIxr2EOa9oc0jIgioKdTTV0Y84ShJxkrNZHVekQQAIAEACABAAgAQAIAEACABAAgAQAIAEAZD9nFk/cyWk+1PI5w+6HH1cXeSSwcMnU5s2NsVP7kaK0irdv+rGvTpjggAQBhboj/8AN2ivusLvFkQHk5Z1Nf8Am5dXsbuIf/ptPpfrL2N0tEwgQAIAEACABAHKz2drBRgDRUmgyqTU0GypqeZK8SS0JSnKbvJnVekQQAIAEACABAAgAQAIAEACABAAgAQAIAEAV7vsbYYo4mezGxrByaABXjgoxiopJFlarKrUlOWrbfeWFIrBAAgBDDd+reb5qYPsoFftB4Dv6WsVCp2rOXR89B+VbewSp8peFve4+V4gCABAAgAQAIAEACABAAgAQAIAEACABAAgAQAIAEACABAAgAQAIAEACABAED7Q+671avOJLgTXpEEACABAAgAQAIAEACABAAgAQAIA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843" y="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9" descr="https://img-fotki.yandex.ru/get/9251/58581001.1f8/0_c8e2f_8189bf0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66" y="3212976"/>
            <a:ext cx="4762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42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250825" y="169863"/>
            <a:ext cx="59747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uk-UA" altLang="uk-UA" sz="3200" b="1" u="sng" dirty="0">
                <a:solidFill>
                  <a:srgbClr val="FFFFFF"/>
                </a:solidFill>
                <a:latin typeface="Verdana" pitchFamily="34" charset="0"/>
              </a:rPr>
              <a:t>Сезонні зміни у березні</a:t>
            </a:r>
            <a:r>
              <a:rPr lang="fr-FR" altLang="uk-UA" sz="3200" b="1" u="sng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fr-FR" altLang="uk-UA" sz="3200" u="sng" dirty="0">
              <a:solidFill>
                <a:srgbClr val="FFFFFF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684213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uk-UA" altLang="uk-UA" sz="2400" b="1" dirty="0" smtClean="0">
                <a:solidFill>
                  <a:srgbClr val="92C129"/>
                </a:solidFill>
                <a:latin typeface="Verdana" pitchFamily="34" charset="0"/>
              </a:rPr>
              <a:t>Жива природа</a:t>
            </a:r>
          </a:p>
          <a:p>
            <a:pPr algn="just" eaLnBrk="1" hangingPunct="1"/>
            <a:endParaRPr lang="uk-UA" altLang="uk-UA" sz="24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Торкнув ласкавий сонячний промінчик сережки на березі; 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Н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а осонні </a:t>
            </a:r>
            <a:r>
              <a:rPr lang="uk-UA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розквітли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ніжні проліски, забіліли </a:t>
            </a:r>
            <a:r>
              <a:rPr lang="uk-UA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підсніжники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 де-не-де цвіте підбіл; 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Б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руньки продовжують збільшуватись; прокинулась від сну кропив’янка; 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П</a:t>
            </a:r>
            <a:r>
              <a:rPr lang="uk-UA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рилітають птахи, радіють весні горобці, синиці.</a:t>
            </a:r>
            <a:endParaRPr lang="uk-UA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7173" name="Picture 5" descr="http://3.bp.blogspot.com/-HDxSq64jKks/Vgr3sU-yPUI/AAAAAAAAAiQ/AzM_sE2zZo4/s1600/Berezk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21088"/>
            <a:ext cx="2672046" cy="251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asyan.org/potre/%D0%9C%D0%B0%D1%86%D1%8C%D0%BA%D0%BE+%D0%97%D0%BE%D1%8F+%D0%9C%D0%B8%D1%85%D0%B0%D0%B9%D0%BB%D1%96%D0%B2%D0%BD%D0%B0,+%D0%B2%D1%87%D0%B8%D1%82%D0%B5%D0%BB%D1%8C+%D0%BF%D0%BE%D1%87%D0%B0%D1%82%D0%BA%D0%BE%D0%B2%D0%B8%D1%85+%D0%BA%D0%BB%D0%B0%D1%81%D1%96%D0%B2+%D0%A2%D0%B5%D1%81%D0%BB%D1%83%D0%B3%D1%96%D0%B2%D1%81%D1%8C%D0%BA%D0%BE%D1%97+%D0%B7%D0%BE%D1%88+%D1%80%D0%B0%D0%B4%D0%B8%D0%B2%D0%B8%D0%BB%D1%96%D0%B2%D1%81%D1%8C%D0%BA%D0%BE%D0%B3%D0%BE+%D1%80%D0%B0%D0%B9%D0%BE%D0%BD%D1%83e/35054_html_7deff7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988372"/>
            <a:ext cx="1423789" cy="135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42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810816" y="1052736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Вже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пташки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вернулися</a:t>
            </a:r>
            <a:endParaRPr lang="ru-RU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В наш край.</a:t>
            </a:r>
          </a:p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Про весну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співає</a:t>
            </a:r>
            <a:endParaRPr lang="ru-RU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Поле і гай.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Ніжаться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на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сонці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трави і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квіти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,</a:t>
            </a: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Вже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 настав </a:t>
            </a:r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ласкавий</a:t>
            </a:r>
            <a:endParaRPr lang="ru-RU" altLang="uk-UA" sz="2000" b="1" dirty="0" smtClean="0">
              <a:solidFill>
                <a:srgbClr val="92C129"/>
              </a:solidFill>
              <a:latin typeface="Verdana" pitchFamily="34" charset="0"/>
            </a:endParaRPr>
          </a:p>
          <a:p>
            <a:pPr algn="just" eaLnBrk="1" hangingPunct="1"/>
            <a:r>
              <a:rPr lang="ru-RU" altLang="uk-UA" sz="2000" b="1" dirty="0" err="1" smtClean="0">
                <a:solidFill>
                  <a:srgbClr val="92C129"/>
                </a:solidFill>
                <a:latin typeface="Verdana" pitchFamily="34" charset="0"/>
              </a:rPr>
              <a:t>Місяць</a:t>
            </a:r>
            <a:r>
              <a:rPr lang="ru-RU" altLang="uk-UA" sz="2000" b="1" dirty="0" smtClean="0">
                <a:solidFill>
                  <a:srgbClr val="92C129"/>
                </a:solidFill>
                <a:latin typeface="Verdana" pitchFamily="34" charset="0"/>
              </a:rPr>
              <a:t>…</a:t>
            </a:r>
            <a:endParaRPr lang="ru-RU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8194" name="Picture 2" descr="J:\ппт весна\apri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813" y="3140968"/>
            <a:ext cx="5619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42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275086" y="1339850"/>
            <a:ext cx="77755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uk-UA" altLang="uk-UA" sz="2000" b="1" dirty="0">
                <a:solidFill>
                  <a:srgbClr val="92C129"/>
                </a:solidFill>
                <a:latin typeface="Verdana" pitchFamily="34" charset="0"/>
              </a:rPr>
              <a:t> </a:t>
            </a:r>
            <a:endParaRPr lang="fr-FR" altLang="uk-UA" sz="2000" b="1" dirty="0">
              <a:solidFill>
                <a:srgbClr val="92C129"/>
              </a:solidFill>
              <a:latin typeface="Verdana" pitchFamily="34" charset="0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99353" cy="34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54" y="0"/>
            <a:ext cx="4546669" cy="341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46" y="3410002"/>
            <a:ext cx="4599354" cy="346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0002"/>
            <a:ext cx="4602050" cy="34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081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855</Words>
  <Application>Microsoft Office PowerPoint</Application>
  <PresentationFormat>Экран (4:3)</PresentationFormat>
  <Paragraphs>163</Paragraphs>
  <Slides>30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Modèle par défaut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Floral Background</dc:title>
  <dc:creator>www.powerpointstyles.com</dc:creator>
  <cp:lastModifiedBy>Liudmila</cp:lastModifiedBy>
  <cp:revision>252</cp:revision>
  <dcterms:created xsi:type="dcterms:W3CDTF">2009-03-23T15:23:24Z</dcterms:created>
  <dcterms:modified xsi:type="dcterms:W3CDTF">2016-03-25T06:19:19Z</dcterms:modified>
</cp:coreProperties>
</file>