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4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79"/>
    <a:srgbClr val="392212"/>
    <a:srgbClr val="84BA4B"/>
    <a:srgbClr val="112E4A"/>
    <a:srgbClr val="325800"/>
    <a:srgbClr val="7DD330"/>
    <a:srgbClr val="00CC00"/>
    <a:srgbClr val="0C7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70" d="100"/>
          <a:sy n="70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20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8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1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53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41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1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462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658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Coucou\Documents\Websites\Powerpoint Templates\New\Sources\31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812088" y="6372225"/>
            <a:ext cx="1214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Page </a:t>
            </a:r>
            <a:fld id="{D40EB6E5-B5BC-4A9D-B2DF-F4FEEF0E6CC1}" type="slidenum">
              <a:rPr lang="fr-FR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Coucou\Documents\Websites\Powerpoint Templates\New\Sources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955901" y="692696"/>
            <a:ext cx="5111750" cy="15946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4000" b="1" i="1" dirty="0" smtClean="0">
                <a:solidFill>
                  <a:schemeClr val="accent5">
                    <a:lumMod val="75000"/>
                  </a:schemeClr>
                </a:solidFill>
              </a:rPr>
              <a:t>Літо. Літні явища у природі</a:t>
            </a:r>
            <a:endParaRPr lang="fr-FR" altLang="uk-UA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У серпні:</a:t>
            </a:r>
            <a:endParaRPr lang="uk-UA" b="1" dirty="0">
              <a:solidFill>
                <a:srgbClr val="1556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uk-UA" sz="2800" b="1" dirty="0" smtClean="0">
                <a:solidFill>
                  <a:srgbClr val="155679"/>
                </a:solidFill>
              </a:rPr>
              <a:t>Дні помітно скорочуються;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Ночі стають прохолоднішими;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Весь місяць тривають жнива;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Наливаються овочі і фрукти;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Вода в річках прохолодна;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З’являється перше </a:t>
            </a:r>
          </a:p>
          <a:p>
            <a:r>
              <a:rPr lang="uk-UA" sz="2800" b="1" dirty="0" smtClean="0">
                <a:solidFill>
                  <a:srgbClr val="155679"/>
                </a:solidFill>
              </a:rPr>
              <a:t>                        жовте листя</a:t>
            </a:r>
          </a:p>
          <a:p>
            <a:endParaRPr lang="uk-UA" dirty="0"/>
          </a:p>
        </p:txBody>
      </p:sp>
      <p:pic>
        <p:nvPicPr>
          <p:cNvPr id="11266" name="Picture 2" descr="C:\Users\Liudmila\Desktop\harvester-159803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9" y="4005064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8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" y="259630"/>
            <a:ext cx="237357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64" y="3602058"/>
            <a:ext cx="237357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23" y="290265"/>
            <a:ext cx="237357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8" y="3656370"/>
            <a:ext cx="237357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264569" y="1028932"/>
            <a:ext cx="25875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Літні</a:t>
            </a:r>
            <a:r>
              <a:rPr lang="ru-RU" sz="5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явища</a:t>
            </a:r>
            <a:endParaRPr lang="ru-RU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у </a:t>
            </a: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житті</a:t>
            </a:r>
            <a:r>
              <a:rPr lang="ru-RU" sz="5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рослин</a:t>
            </a:r>
            <a:endParaRPr lang="uk-UA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2341" y="404664"/>
            <a:ext cx="143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ЦВІТІННЯ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РОСЛИН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30532" y="404664"/>
            <a:ext cx="1765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УТВОРЕННЯ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ПЛОДІВ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80112" y="4906057"/>
            <a:ext cx="19050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ДОЗРІВАННЯ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НАСІННЯ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73330" y="4436247"/>
            <a:ext cx="1974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ДОЗРІВАННЯ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ЯГІД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00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lnce\D\ДОКУМЕНТАЦИЯ\ПРЕЗЕНТАЦІЇ\шаблоны\анимация\ТВАРИНИ\сонечко\0_540ad_66c4d35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392">
            <a:off x="6442684" y="384841"/>
            <a:ext cx="2375759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olnce\D\ДОКУМЕНТАЦИЯ\ПРЕЗЕНТАЦІЇ\шаблоны\анимация\ТВАРИНИ\сонечко\0_540ad_66c4d35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476">
            <a:off x="683568" y="211289"/>
            <a:ext cx="2375759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olnce\D\ДОКУМЕНТАЦИЯ\ПРЕЗЕНТАЦІЇ\шаблоны\анимация\ТВАРИНИ\сонечко\0_540ad_66c4d35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2354">
            <a:off x="6012160" y="3701479"/>
            <a:ext cx="2375759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03848" y="1412776"/>
            <a:ext cx="23326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Літні</a:t>
            </a:r>
            <a:endParaRPr lang="ru-RU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Явища</a:t>
            </a:r>
            <a:endParaRPr lang="ru-RU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 </a:t>
            </a: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житті</a:t>
            </a:r>
            <a:endParaRPr lang="ru-RU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тварин</a:t>
            </a:r>
            <a:endParaRPr lang="uk-UA" sz="5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914" y="129408"/>
            <a:ext cx="21834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cap="none" spc="0" dirty="0" err="1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Народження</a:t>
            </a:r>
            <a:endParaRPr lang="ru-RU" sz="28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потомства</a:t>
            </a:r>
            <a:endParaRPr lang="uk-UA" sz="28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7" y="190962"/>
            <a:ext cx="22258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Вигодовування</a:t>
            </a:r>
            <a:endParaRPr lang="ru-RU" sz="2400" b="1" cap="none" spc="0" dirty="0" smtClean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потомства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9270" y="3120642"/>
            <a:ext cx="1625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В</a:t>
            </a:r>
            <a:r>
              <a:rPr lang="ru-RU" sz="2400" b="1" cap="none" spc="0" dirty="0" err="1" smtClean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иховання</a:t>
            </a:r>
            <a:endParaRPr lang="ru-RU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cap="none" spc="0" dirty="0">
                <a:ln w="1905"/>
                <a:solidFill>
                  <a:srgbClr val="15567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потомства</a:t>
            </a:r>
            <a:endParaRPr lang="uk-UA" sz="2400" b="1" cap="none" spc="0" dirty="0">
              <a:ln w="1905"/>
              <a:solidFill>
                <a:srgbClr val="15567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79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97" y="3645024"/>
            <a:ext cx="689720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06322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6362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4354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1516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3380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330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135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322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143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3151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4354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135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03380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151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964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3149" y="183126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56072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91356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338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31516" y="2546630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4354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75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322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62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354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1516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3380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30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135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22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143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3217" y="111590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354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135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3380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151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964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149" y="183126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6072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1356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338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1516" y="2546630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354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82788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70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322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62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354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1516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3380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30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135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22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143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3217" y="111590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354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135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3380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151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964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І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3149" y="183126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6072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1356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338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1516" y="2546630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354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82851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51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8122969" cy="21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322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62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3540" y="40811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1516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3380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309" y="404664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135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22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1436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3217" y="111590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3540" y="1120028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135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3380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151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9646" y="1835392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І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3149" y="183126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155679"/>
                </a:solidFill>
                <a:latin typeface="Calibri"/>
                <a:cs typeface="Arial"/>
              </a:rPr>
              <a:t>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6072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1356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338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1516" y="2546630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3540" y="2550756"/>
            <a:ext cx="720080" cy="715364"/>
          </a:xfrm>
          <a:prstGeom prst="rect">
            <a:avLst/>
          </a:prstGeom>
          <a:solidFill>
            <a:srgbClr val="0066FF">
              <a:alpha val="4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6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1556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reedesignfile.com/upload/2012/09/Summer-gla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6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84445" y="2154705"/>
            <a:ext cx="1708497" cy="2589182"/>
            <a:chOff x="1763688" y="620688"/>
            <a:chExt cx="2552898" cy="4314267"/>
          </a:xfrm>
        </p:grpSpPr>
        <p:pic>
          <p:nvPicPr>
            <p:cNvPr id="8" name="Picture 3" descr="\\Solnce\D\ДОКУМЕНТАЦИЯ\ПРЕЗЕНТАЦІЇ\шаблоны\анимация\рослини\квіти\a1553532416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20688"/>
              <a:ext cx="2552898" cy="291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586075"/>
              <a:ext cx="549022" cy="2348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216" y="260648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Розквітають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луках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Зеленіють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лісі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віти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зелене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молоде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...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 весною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іде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91680" y="2492896"/>
            <a:ext cx="2304256" cy="2929347"/>
            <a:chOff x="251520" y="260648"/>
            <a:chExt cx="2720504" cy="4418535"/>
          </a:xfrm>
        </p:grpSpPr>
        <p:pic>
          <p:nvPicPr>
            <p:cNvPr id="5" name="Picture 2" descr="\\Solnce\D\ДОКУМЕНТАЦИЯ\ПРЕЗЕНТАЦІЇ\шаблоны\анимация\рослини\квіти\b9bbe1d38a9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0648"/>
              <a:ext cx="2548136" cy="291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\\Solnce\D\ДОКУМЕНТАЦИЯ\ПРЕЗЕНТАЦІЇ\шаблоны\анимация\букви\глазки ножки\буква л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8679"/>
              <a:ext cx="2720504" cy="272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860032" y="2492896"/>
            <a:ext cx="2304256" cy="3166815"/>
            <a:chOff x="1661006" y="764704"/>
            <a:chExt cx="2590751" cy="3886895"/>
          </a:xfrm>
        </p:grpSpPr>
        <p:pic>
          <p:nvPicPr>
            <p:cNvPr id="11" name="Picture 5" descr="\\Solnce\D\ДОКУМЕНТАЦИЯ\ПРЕЗЕНТАЦІЇ\шаблоны\анимация\рослини\квіти\j86794_125753635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764704"/>
              <a:ext cx="1809324" cy="2347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\\Solnce\D\ДОКУМЕНТАЦИЯ\ПРЕЗЕНТАЦІЇ\шаблоны\анимация\букви\глазки ножки\буква т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06" y="2060848"/>
              <a:ext cx="2590751" cy="259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816781" y="1484784"/>
            <a:ext cx="2002153" cy="3104453"/>
            <a:chOff x="1836436" y="692696"/>
            <a:chExt cx="2446735" cy="3992594"/>
          </a:xfrm>
        </p:grpSpPr>
        <p:pic>
          <p:nvPicPr>
            <p:cNvPr id="14" name="Picture 4" descr="\\Solnce\D\ДОКУМЕНТАЦИЯ\ПРЕЗЕНТАЦІЇ\шаблоны\анимация\рослини\квіти\j86794_125753611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692696"/>
              <a:ext cx="2087435" cy="2419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\\Solnce\D\ДОКУМЕНТАЦИЯ\ПРЕЗЕНТАЦІЇ\шаблоны\анимация\букви\глазки ножки\буква о красн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436" y="2238555"/>
              <a:ext cx="2446735" cy="244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58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ЛІТО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Літо, літо золоте 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Випиває роси 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Та з пшениченьки плете 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Україні коси.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Виглядає з-поміж віт 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Вишнями в садочку, </a:t>
            </a:r>
          </a:p>
          <a:p>
            <a:pPr marL="0" indent="0" algn="ctr">
              <a:buNone/>
            </a:pPr>
            <a:r>
              <a:rPr lang="uk-UA" sz="2400" b="1" i="1" dirty="0" err="1" smtClean="0">
                <a:solidFill>
                  <a:srgbClr val="155679"/>
                </a:solidFill>
              </a:rPr>
              <a:t>Одяга</a:t>
            </a:r>
            <a:r>
              <a:rPr lang="uk-UA" sz="2400" b="1" i="1" dirty="0" smtClean="0">
                <a:solidFill>
                  <a:srgbClr val="155679"/>
                </a:solidFill>
              </a:rPr>
              <a:t> на цілий світ 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155679"/>
                </a:solidFill>
              </a:rPr>
              <a:t>Сонячну сорочку.</a:t>
            </a:r>
          </a:p>
          <a:p>
            <a:pPr marL="0" indent="0" algn="ctr">
              <a:buNone/>
            </a:pPr>
            <a:r>
              <a:rPr lang="uk-UA" sz="2400" i="1" dirty="0" smtClean="0">
                <a:solidFill>
                  <a:srgbClr val="155679"/>
                </a:solidFill>
              </a:rPr>
              <a:t>А. </a:t>
            </a:r>
            <a:r>
              <a:rPr lang="uk-UA" sz="2400" i="1" dirty="0" err="1" smtClean="0">
                <a:solidFill>
                  <a:srgbClr val="155679"/>
                </a:solidFill>
              </a:rPr>
              <a:t>Загрудний</a:t>
            </a:r>
            <a:endParaRPr lang="uk-UA" sz="2400" i="1" dirty="0">
              <a:solidFill>
                <a:srgbClr val="155679"/>
              </a:solidFill>
            </a:endParaRPr>
          </a:p>
        </p:txBody>
      </p:sp>
      <p:pic>
        <p:nvPicPr>
          <p:cNvPr id="6146" name="Picture 2" descr="http://img1.liveinternet.ru/images/attach/b/4/113/801/113801189_large_anakaalgey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1178" y="3284984"/>
            <a:ext cx="2632822" cy="27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6206/90468072.428/0_7e094_d708fe31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53" y="4649750"/>
            <a:ext cx="2127026" cy="2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3/122/112/122112131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-99393"/>
            <a:ext cx="1590955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llforchildren.ru/pictures/rainbow_s/rainbow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34" y="52387"/>
            <a:ext cx="2747366" cy="16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lipartmania.ru/uploads/gallery/main/100/butterfly-2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124743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66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udmil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" b="100000" l="0" r="100000">
                        <a14:foregroundMark x1="58537" y1="26220" x2="58537" y2="26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42081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Літні місяці</a:t>
            </a:r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71951" y="1207540"/>
            <a:ext cx="2745070" cy="1123748"/>
            <a:chOff x="4788024" y="2081604"/>
            <a:chExt cx="2745070" cy="11237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125444" y="2207618"/>
              <a:ext cx="2070230" cy="871720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88024" y="2081604"/>
              <a:ext cx="2745070" cy="1123748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09210" y="2256136"/>
              <a:ext cx="2723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50" normalizeH="0" baseline="0" noProof="0" dirty="0" smtClean="0">
                  <a:ln w="11430"/>
                  <a:solidFill>
                    <a:srgbClr val="15567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mbria" pitchFamily="18" charset="0"/>
                  <a:ea typeface="+mn-ea"/>
                  <a:cs typeface="+mn-cs"/>
                </a:rPr>
                <a:t>ЛИПЕНЬ</a:t>
              </a:r>
              <a:endParaRPr kumimoji="0" lang="ru-RU" sz="3200" b="1" i="0" u="none" strike="noStrike" kern="1200" cap="none" spc="50" normalizeH="0" baseline="0" noProof="0" dirty="0">
                <a:ln w="11430"/>
                <a:solidFill>
                  <a:srgbClr val="15567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5111" y="2758081"/>
            <a:ext cx="2745070" cy="1123748"/>
            <a:chOff x="4788024" y="2081604"/>
            <a:chExt cx="2745070" cy="112374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125444" y="2207618"/>
              <a:ext cx="2070230" cy="871720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788024" y="2081604"/>
              <a:ext cx="2745070" cy="1123748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09210" y="2256136"/>
              <a:ext cx="2723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50" normalizeH="0" baseline="0" noProof="0" dirty="0" smtClean="0">
                  <a:ln w="11430"/>
                  <a:solidFill>
                    <a:srgbClr val="15567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mbria" pitchFamily="18" charset="0"/>
                  <a:ea typeface="+mn-ea"/>
                  <a:cs typeface="+mn-cs"/>
                </a:rPr>
                <a:t>ЧЕРВЕНЬ</a:t>
              </a:r>
              <a:endParaRPr kumimoji="0" lang="ru-RU" sz="3200" b="1" i="0" u="none" strike="noStrike" kern="1200" cap="none" spc="50" normalizeH="0" baseline="0" noProof="0" dirty="0">
                <a:ln w="11430"/>
                <a:solidFill>
                  <a:srgbClr val="15567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49370" y="2090469"/>
            <a:ext cx="2745070" cy="1123748"/>
            <a:chOff x="4788024" y="2081604"/>
            <a:chExt cx="2745070" cy="112374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125444" y="2207618"/>
              <a:ext cx="2070230" cy="871720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788024" y="2081604"/>
              <a:ext cx="2745070" cy="1123748"/>
            </a:xfrm>
            <a:prstGeom prst="roundRect">
              <a:avLst/>
            </a:prstGeom>
            <a:solidFill>
              <a:srgbClr val="00FF00">
                <a:alpha val="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09210" y="2256136"/>
              <a:ext cx="2723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50" normalizeH="0" baseline="0" noProof="0" dirty="0" smtClean="0">
                  <a:ln w="11430"/>
                  <a:solidFill>
                    <a:srgbClr val="15567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mbria" pitchFamily="18" charset="0"/>
                  <a:ea typeface="+mn-ea"/>
                  <a:cs typeface="+mn-cs"/>
                </a:rPr>
                <a:t>СЕРПЕНЬ</a:t>
              </a:r>
              <a:endParaRPr kumimoji="0" lang="ru-RU" sz="3200" b="1" i="0" u="none" strike="noStrike" kern="1200" cap="none" spc="50" normalizeH="0" baseline="0" noProof="0" dirty="0">
                <a:ln w="11430"/>
                <a:solidFill>
                  <a:srgbClr val="15567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pic>
        <p:nvPicPr>
          <p:cNvPr id="5124" name="Picture 4" descr="http://img-fotki.yandex.ru/get/5640/20573769.2e/0_8fcab_b1c71f86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9" y="3265203"/>
            <a:ext cx="1630573" cy="1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tdata.ru/u5/photo8919/20600252084-0/origina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79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23" y="819074"/>
            <a:ext cx="2203262" cy="17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Liudmila\Desktop\sickle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48" y="2968384"/>
            <a:ext cx="1428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45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Червень</a:t>
            </a:r>
            <a:endParaRPr lang="uk-UA" b="1" dirty="0">
              <a:solidFill>
                <a:srgbClr val="15567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numCol="1"/>
          <a:lstStyle/>
          <a:p>
            <a:pPr marL="0" indent="0">
              <a:buNone/>
            </a:pPr>
            <a:r>
              <a:rPr lang="uk-UA" sz="2000" i="1" dirty="0" smtClean="0">
                <a:solidFill>
                  <a:srgbClr val="155679"/>
                </a:solidFill>
              </a:rPr>
              <a:t>Дозрівають у лісах суниці.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155679"/>
                </a:solidFill>
              </a:rPr>
              <a:t>Спіють у садочку полуниці.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155679"/>
                </a:solidFill>
              </a:rPr>
              <a:t>Червоненькі жменями збираю.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155679"/>
                </a:solidFill>
              </a:rPr>
              <a:t>Хто ж фарбує ягідки? Не знаю.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 descr="http://i.allday2.com/74/20/92/thumbs/1367222664_1k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7108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0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155679"/>
                </a:solidFill>
              </a:rPr>
              <a:t>У червні:</a:t>
            </a:r>
            <a:endParaRPr lang="uk-UA" dirty="0">
              <a:solidFill>
                <a:srgbClr val="1556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155679"/>
                </a:solidFill>
              </a:rPr>
              <a:t>Сонце</a:t>
            </a:r>
            <a:r>
              <a:rPr lang="ru-RU" sz="2800" b="1" dirty="0" smtClean="0">
                <a:solidFill>
                  <a:srgbClr val="155679"/>
                </a:solidFill>
              </a:rPr>
              <a:t> </a:t>
            </a:r>
            <a:r>
              <a:rPr lang="ru-RU" sz="2800" b="1" dirty="0" err="1" smtClean="0">
                <a:solidFill>
                  <a:srgbClr val="155679"/>
                </a:solidFill>
              </a:rPr>
              <a:t>піднімається</a:t>
            </a:r>
            <a:r>
              <a:rPr lang="ru-RU" sz="2800" b="1" dirty="0" smtClean="0">
                <a:solidFill>
                  <a:srgbClr val="155679"/>
                </a:solidFill>
              </a:rPr>
              <a:t> </a:t>
            </a:r>
            <a:r>
              <a:rPr lang="ru-RU" sz="2800" b="1" dirty="0" err="1" smtClean="0">
                <a:solidFill>
                  <a:srgbClr val="155679"/>
                </a:solidFill>
              </a:rPr>
              <a:t>високо</a:t>
            </a:r>
            <a:r>
              <a:rPr lang="ru-RU" sz="2800" b="1" dirty="0" smtClean="0">
                <a:solidFill>
                  <a:srgbClr val="155679"/>
                </a:solidFill>
              </a:rPr>
              <a:t>;</a:t>
            </a:r>
          </a:p>
          <a:p>
            <a:r>
              <a:rPr lang="ru-RU" sz="2800" b="1" dirty="0" err="1" smtClean="0">
                <a:solidFill>
                  <a:srgbClr val="155679"/>
                </a:solidFill>
              </a:rPr>
              <a:t>Дні</a:t>
            </a:r>
            <a:r>
              <a:rPr lang="ru-RU" sz="2800" b="1" dirty="0" smtClean="0">
                <a:solidFill>
                  <a:srgbClr val="155679"/>
                </a:solidFill>
              </a:rPr>
              <a:t> </a:t>
            </a:r>
            <a:r>
              <a:rPr lang="ru-RU" sz="2800" b="1" dirty="0" err="1" smtClean="0">
                <a:solidFill>
                  <a:srgbClr val="155679"/>
                </a:solidFill>
              </a:rPr>
              <a:t>довгі</a:t>
            </a:r>
            <a:r>
              <a:rPr lang="ru-RU" sz="2800" b="1" dirty="0" smtClean="0">
                <a:solidFill>
                  <a:srgbClr val="155679"/>
                </a:solidFill>
              </a:rPr>
              <a:t>, а </a:t>
            </a:r>
            <a:r>
              <a:rPr lang="ru-RU" sz="2800" b="1" dirty="0" err="1" smtClean="0">
                <a:solidFill>
                  <a:srgbClr val="155679"/>
                </a:solidFill>
              </a:rPr>
              <a:t>ночі</a:t>
            </a:r>
            <a:r>
              <a:rPr lang="ru-RU" sz="2800" b="1" dirty="0" smtClean="0">
                <a:solidFill>
                  <a:srgbClr val="155679"/>
                </a:solidFill>
              </a:rPr>
              <a:t> – </a:t>
            </a:r>
            <a:r>
              <a:rPr lang="ru-RU" sz="2800" b="1" dirty="0" err="1" smtClean="0">
                <a:solidFill>
                  <a:srgbClr val="155679"/>
                </a:solidFill>
              </a:rPr>
              <a:t>короткі</a:t>
            </a:r>
            <a:r>
              <a:rPr lang="ru-RU" sz="2800" b="1" dirty="0" smtClean="0">
                <a:solidFill>
                  <a:srgbClr val="155679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155679"/>
                </a:solidFill>
              </a:rPr>
              <a:t>Небо </a:t>
            </a:r>
            <a:r>
              <a:rPr lang="ru-RU" sz="2800" b="1" dirty="0" err="1" smtClean="0">
                <a:solidFill>
                  <a:srgbClr val="155679"/>
                </a:solidFill>
              </a:rPr>
              <a:t>блакитне</a:t>
            </a:r>
            <a:r>
              <a:rPr lang="ru-RU" sz="2800" b="1" dirty="0" smtClean="0">
                <a:solidFill>
                  <a:srgbClr val="155679"/>
                </a:solidFill>
              </a:rPr>
              <a:t>, </a:t>
            </a:r>
            <a:r>
              <a:rPr lang="ru-RU" sz="2800" b="1" dirty="0" err="1" smtClean="0">
                <a:solidFill>
                  <a:srgbClr val="155679"/>
                </a:solidFill>
              </a:rPr>
              <a:t>чисте</a:t>
            </a:r>
            <a:r>
              <a:rPr lang="ru-RU" sz="2800" b="1" dirty="0" smtClean="0">
                <a:solidFill>
                  <a:srgbClr val="155679"/>
                </a:solidFill>
              </a:rPr>
              <a:t>;</a:t>
            </a:r>
          </a:p>
          <a:p>
            <a:r>
              <a:rPr lang="ru-RU" sz="2800" b="1" dirty="0" err="1" smtClean="0">
                <a:solidFill>
                  <a:srgbClr val="155679"/>
                </a:solidFill>
              </a:rPr>
              <a:t>Квітнуть</a:t>
            </a:r>
            <a:r>
              <a:rPr lang="ru-RU" sz="2800" b="1" dirty="0" smtClean="0">
                <a:solidFill>
                  <a:srgbClr val="155679"/>
                </a:solidFill>
              </a:rPr>
              <a:t> </a:t>
            </a:r>
            <a:r>
              <a:rPr lang="ru-RU" sz="2800" b="1" dirty="0" err="1" smtClean="0">
                <a:solidFill>
                  <a:srgbClr val="155679"/>
                </a:solidFill>
              </a:rPr>
              <a:t>квіти</a:t>
            </a:r>
            <a:r>
              <a:rPr lang="ru-RU" sz="2800" b="1" dirty="0" smtClean="0">
                <a:solidFill>
                  <a:srgbClr val="155679"/>
                </a:solidFill>
              </a:rPr>
              <a:t>;</a:t>
            </a:r>
          </a:p>
          <a:p>
            <a:r>
              <a:rPr lang="ru-RU" sz="2800" b="1" dirty="0" err="1" smtClean="0">
                <a:solidFill>
                  <a:srgbClr val="155679"/>
                </a:solidFill>
              </a:rPr>
              <a:t>Достигають</a:t>
            </a:r>
            <a:r>
              <a:rPr lang="ru-RU" sz="2800" b="1" dirty="0" smtClean="0">
                <a:solidFill>
                  <a:srgbClr val="155679"/>
                </a:solidFill>
              </a:rPr>
              <a:t> </a:t>
            </a:r>
            <a:r>
              <a:rPr lang="ru-RU" sz="2800" b="1" dirty="0" err="1" smtClean="0">
                <a:solidFill>
                  <a:srgbClr val="155679"/>
                </a:solidFill>
              </a:rPr>
              <a:t>ягоди</a:t>
            </a:r>
            <a:endParaRPr lang="ru-RU" sz="2800" b="1" dirty="0" smtClean="0">
              <a:solidFill>
                <a:srgbClr val="155679"/>
              </a:solidFill>
            </a:endParaRPr>
          </a:p>
          <a:p>
            <a:endParaRPr lang="uk-UA" dirty="0"/>
          </a:p>
        </p:txBody>
      </p:sp>
      <p:pic>
        <p:nvPicPr>
          <p:cNvPr id="18434" name="Picture 2" descr="C:\Users\Liudmila\Desktop\jagod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6671"/>
            <a:ext cx="2770187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31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Липень</a:t>
            </a:r>
            <a:endParaRPr lang="uk-UA" b="1" dirty="0">
              <a:solidFill>
                <a:srgbClr val="1556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 err="1" smtClean="0">
                <a:solidFill>
                  <a:srgbClr val="155679"/>
                </a:solidFill>
              </a:rPr>
              <a:t>Вирують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бджоли</a:t>
            </a:r>
            <a:r>
              <a:rPr lang="ru-RU" sz="2000" i="1" dirty="0" smtClean="0">
                <a:solidFill>
                  <a:srgbClr val="155679"/>
                </a:solidFill>
              </a:rPr>
              <a:t> і </a:t>
            </a:r>
            <a:r>
              <a:rPr lang="ru-RU" sz="2000" i="1" dirty="0" err="1" smtClean="0">
                <a:solidFill>
                  <a:srgbClr val="155679"/>
                </a:solidFill>
              </a:rPr>
              <a:t>гудуть</a:t>
            </a:r>
            <a:endParaRPr lang="ru-RU" sz="2000" i="1" dirty="0" smtClean="0">
              <a:solidFill>
                <a:srgbClr val="155679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155679"/>
                </a:solidFill>
              </a:rPr>
              <a:t>Над </a:t>
            </a:r>
            <a:r>
              <a:rPr lang="ru-RU" sz="2000" i="1" dirty="0" err="1" smtClean="0">
                <a:solidFill>
                  <a:srgbClr val="155679"/>
                </a:solidFill>
              </a:rPr>
              <a:t>білим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цвітом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липи</a:t>
            </a:r>
            <a:r>
              <a:rPr lang="ru-RU" sz="2000" i="1" dirty="0" smtClean="0">
                <a:solidFill>
                  <a:srgbClr val="155679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i="1" dirty="0" err="1" smtClean="0">
                <a:solidFill>
                  <a:srgbClr val="155679"/>
                </a:solidFill>
              </a:rPr>
              <a:t>Який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це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місяць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надворі</a:t>
            </a:r>
            <a:r>
              <a:rPr lang="ru-RU" sz="2000" i="1" dirty="0" smtClean="0">
                <a:solidFill>
                  <a:srgbClr val="155679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155679"/>
                </a:solidFill>
              </a:rPr>
              <a:t>То ж </a:t>
            </a:r>
            <a:r>
              <a:rPr lang="ru-RU" sz="2000" i="1" dirty="0" err="1" smtClean="0">
                <a:solidFill>
                  <a:srgbClr val="155679"/>
                </a:solidFill>
              </a:rPr>
              <a:t>кожен</a:t>
            </a:r>
            <a:r>
              <a:rPr lang="ru-RU" sz="2000" i="1" dirty="0" smtClean="0">
                <a:solidFill>
                  <a:srgbClr val="155679"/>
                </a:solidFill>
              </a:rPr>
              <a:t> </a:t>
            </a:r>
            <a:r>
              <a:rPr lang="ru-RU" sz="2000" i="1" dirty="0" err="1" smtClean="0">
                <a:solidFill>
                  <a:srgbClr val="155679"/>
                </a:solidFill>
              </a:rPr>
              <a:t>скаже</a:t>
            </a:r>
            <a:r>
              <a:rPr lang="ru-RU" sz="2000" i="1" dirty="0" smtClean="0">
                <a:solidFill>
                  <a:srgbClr val="155679"/>
                </a:solidFill>
              </a:rPr>
              <a:t> ...</a:t>
            </a:r>
            <a:endParaRPr lang="uk-UA" sz="2000" i="1" dirty="0">
              <a:solidFill>
                <a:srgbClr val="155679"/>
              </a:solidFill>
            </a:endParaRPr>
          </a:p>
        </p:txBody>
      </p:sp>
      <p:pic>
        <p:nvPicPr>
          <p:cNvPr id="8194" name="Picture 2" descr="http://img-fotki.yandex.ru/get/9512/102699435.969/0_ac5df_31a707f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59464" cy="42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6432/981986.13/0_81385_a225acc9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3714">
            <a:off x="7977432" y="1531086"/>
            <a:ext cx="548275" cy="4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7903">
            <a:off x="4322467" y="2973722"/>
            <a:ext cx="478835" cy="61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605">
            <a:off x="8449539" y="3582417"/>
            <a:ext cx="457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168">
            <a:off x="6477163" y="1149748"/>
            <a:ext cx="457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5903">
            <a:off x="5251038" y="1837019"/>
            <a:ext cx="457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https://img-fotki.yandex.ru/get/6810/200418627.7f/0_1203f8_85caf0d6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0" y="4017193"/>
            <a:ext cx="4529270" cy="28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174877"/>
            <a:ext cx="4614730" cy="268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26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iudmila\Desktop\0_cefe5_23141a25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2" y="3154344"/>
            <a:ext cx="5007768" cy="37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-fotki.yandex.ru/get/5111/16969765.24a/0_92ed2_f23039a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969" y="91347"/>
            <a:ext cx="2243939" cy="20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3143715"/>
            <a:ext cx="500538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У липні:</a:t>
            </a:r>
            <a:endParaRPr lang="uk-UA" b="1" dirty="0">
              <a:solidFill>
                <a:srgbClr val="1556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Спекотні дні, теплі ночі;</a:t>
            </a:r>
          </a:p>
          <a:p>
            <a:r>
              <a:rPr lang="uk-UA" b="1" dirty="0" smtClean="0">
                <a:solidFill>
                  <a:srgbClr val="155679"/>
                </a:solidFill>
              </a:rPr>
              <a:t>Переважно без опадів;</a:t>
            </a:r>
          </a:p>
          <a:p>
            <a:r>
              <a:rPr lang="uk-UA" b="1" dirty="0" smtClean="0">
                <a:solidFill>
                  <a:srgbClr val="155679"/>
                </a:solidFill>
              </a:rPr>
              <a:t>Частими бувають грози;</a:t>
            </a:r>
          </a:p>
          <a:p>
            <a:r>
              <a:rPr lang="uk-UA" b="1" dirty="0" smtClean="0">
                <a:solidFill>
                  <a:srgbClr val="155679"/>
                </a:solidFill>
              </a:rPr>
              <a:t>Буйно цвітуть луги;</a:t>
            </a:r>
          </a:p>
          <a:p>
            <a:r>
              <a:rPr lang="uk-UA" b="1" dirty="0" smtClean="0">
                <a:solidFill>
                  <a:srgbClr val="155679"/>
                </a:solidFill>
              </a:rPr>
              <a:t>Тривають сінокоси;</a:t>
            </a:r>
          </a:p>
          <a:p>
            <a:r>
              <a:rPr lang="uk-UA" b="1" dirty="0" smtClean="0">
                <a:solidFill>
                  <a:srgbClr val="155679"/>
                </a:solidFill>
              </a:rPr>
              <a:t>Достигають зернові</a:t>
            </a:r>
            <a:endParaRPr lang="uk-UA" b="1" dirty="0">
              <a:solidFill>
                <a:srgbClr val="155679"/>
              </a:solidFill>
            </a:endParaRPr>
          </a:p>
        </p:txBody>
      </p:sp>
      <p:pic>
        <p:nvPicPr>
          <p:cNvPr id="9224" name="Picture 8" descr="http://img-fotki.yandex.ru/get/9067/16969765.167/0_7b476_76a27da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47" y="-91348"/>
            <a:ext cx="2231253" cy="22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7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udmila\Desktop\Wintermel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851899"/>
            <a:ext cx="5507137" cy="4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155679"/>
                </a:solidFill>
              </a:rPr>
              <a:t>Серпень</a:t>
            </a:r>
            <a:endParaRPr lang="uk-UA" b="1" dirty="0">
              <a:solidFill>
                <a:srgbClr val="1556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 err="1" smtClean="0">
                <a:solidFill>
                  <a:srgbClr val="155679"/>
                </a:solidFill>
              </a:rPr>
              <a:t>Дині</a:t>
            </a:r>
            <a:r>
              <a:rPr lang="ru-RU" sz="2800" i="1" dirty="0" smtClean="0">
                <a:solidFill>
                  <a:srgbClr val="155679"/>
                </a:solidFill>
              </a:rPr>
              <a:t>, </a:t>
            </a:r>
            <a:r>
              <a:rPr lang="ru-RU" sz="2800" i="1" dirty="0" err="1" smtClean="0">
                <a:solidFill>
                  <a:srgbClr val="155679"/>
                </a:solidFill>
              </a:rPr>
              <a:t>гарбузи</a:t>
            </a:r>
            <a:r>
              <a:rPr lang="ru-RU" sz="2800" i="1" dirty="0" smtClean="0">
                <a:solidFill>
                  <a:srgbClr val="155679"/>
                </a:solidFill>
              </a:rPr>
              <a:t>, </a:t>
            </a:r>
            <a:r>
              <a:rPr lang="ru-RU" sz="2800" i="1" dirty="0" err="1" smtClean="0">
                <a:solidFill>
                  <a:srgbClr val="155679"/>
                </a:solidFill>
              </a:rPr>
              <a:t>томати</a:t>
            </a:r>
            <a:r>
              <a:rPr lang="ru-RU" sz="2800" i="1" dirty="0" smtClean="0">
                <a:solidFill>
                  <a:srgbClr val="155679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i="1" dirty="0" err="1" smtClean="0">
                <a:solidFill>
                  <a:srgbClr val="155679"/>
                </a:solidFill>
              </a:rPr>
              <a:t>Смакувати</a:t>
            </a:r>
            <a:r>
              <a:rPr lang="ru-RU" sz="2800" i="1" dirty="0" smtClean="0">
                <a:solidFill>
                  <a:srgbClr val="155679"/>
                </a:solidFill>
              </a:rPr>
              <a:t>, </a:t>
            </a:r>
            <a:r>
              <a:rPr lang="ru-RU" sz="2800" i="1" dirty="0" err="1" smtClean="0">
                <a:solidFill>
                  <a:srgbClr val="155679"/>
                </a:solidFill>
              </a:rPr>
              <a:t>смакувати</a:t>
            </a:r>
            <a:r>
              <a:rPr lang="ru-RU" sz="2800" i="1" dirty="0" smtClean="0">
                <a:solidFill>
                  <a:srgbClr val="155679"/>
                </a:solidFill>
              </a:rPr>
              <a:t>...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155679"/>
                </a:solidFill>
              </a:rPr>
              <a:t>От і </a:t>
            </a:r>
            <a:r>
              <a:rPr lang="ru-RU" sz="2800" i="1" dirty="0" err="1" smtClean="0">
                <a:solidFill>
                  <a:srgbClr val="155679"/>
                </a:solidFill>
              </a:rPr>
              <a:t>літечка</a:t>
            </a:r>
            <a:r>
              <a:rPr lang="ru-RU" sz="2800" i="1" dirty="0" smtClean="0">
                <a:solidFill>
                  <a:srgbClr val="155679"/>
                </a:solidFill>
              </a:rPr>
              <a:t> </a:t>
            </a:r>
            <a:r>
              <a:rPr lang="ru-RU" sz="2800" i="1" dirty="0" err="1" smtClean="0">
                <a:solidFill>
                  <a:srgbClr val="155679"/>
                </a:solidFill>
              </a:rPr>
              <a:t>кінець</a:t>
            </a:r>
            <a:r>
              <a:rPr lang="ru-RU" sz="2800" i="1" dirty="0" smtClean="0">
                <a:solidFill>
                  <a:srgbClr val="155679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800" i="1" dirty="0" err="1" smtClean="0">
                <a:solidFill>
                  <a:srgbClr val="155679"/>
                </a:solidFill>
              </a:rPr>
              <a:t>Осінь</a:t>
            </a:r>
            <a:r>
              <a:rPr lang="ru-RU" sz="2800" i="1" dirty="0" smtClean="0">
                <a:solidFill>
                  <a:srgbClr val="155679"/>
                </a:solidFill>
              </a:rPr>
              <a:t> </a:t>
            </a:r>
            <a:r>
              <a:rPr lang="ru-RU" sz="2800" i="1" dirty="0" err="1" smtClean="0">
                <a:solidFill>
                  <a:srgbClr val="155679"/>
                </a:solidFill>
              </a:rPr>
              <a:t>йде</a:t>
            </a:r>
            <a:r>
              <a:rPr lang="ru-RU" sz="2800" i="1" dirty="0" smtClean="0">
                <a:solidFill>
                  <a:srgbClr val="155679"/>
                </a:solidFill>
              </a:rPr>
              <a:t> </a:t>
            </a:r>
            <a:r>
              <a:rPr lang="ru-RU" sz="2800" i="1" dirty="0" err="1" smtClean="0">
                <a:solidFill>
                  <a:srgbClr val="155679"/>
                </a:solidFill>
              </a:rPr>
              <a:t>вже</a:t>
            </a:r>
            <a:r>
              <a:rPr lang="ru-RU" sz="2800" i="1" dirty="0" smtClean="0">
                <a:solidFill>
                  <a:srgbClr val="155679"/>
                </a:solidFill>
              </a:rPr>
              <a:t> </a:t>
            </a:r>
            <a:r>
              <a:rPr lang="ru-RU" sz="2800" i="1" dirty="0" err="1" smtClean="0">
                <a:solidFill>
                  <a:srgbClr val="155679"/>
                </a:solidFill>
              </a:rPr>
              <a:t>навпростець</a:t>
            </a:r>
            <a:r>
              <a:rPr lang="ru-RU" sz="2800" i="1" dirty="0" smtClean="0">
                <a:solidFill>
                  <a:srgbClr val="155679"/>
                </a:solidFill>
              </a:rPr>
              <a:t>.</a:t>
            </a:r>
            <a:endParaRPr lang="uk-UA" sz="2800" i="1" dirty="0">
              <a:solidFill>
                <a:srgbClr val="155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0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287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Modèle par défaut</vt:lpstr>
      <vt:lpstr>Презентация PowerPoint</vt:lpstr>
      <vt:lpstr>Презентация PowerPoint</vt:lpstr>
      <vt:lpstr>Презентация PowerPoint</vt:lpstr>
      <vt:lpstr>Літні місяці</vt:lpstr>
      <vt:lpstr>Червень</vt:lpstr>
      <vt:lpstr>У червні:</vt:lpstr>
      <vt:lpstr>Липень</vt:lpstr>
      <vt:lpstr>У липні:</vt:lpstr>
      <vt:lpstr>Серпень</vt:lpstr>
      <vt:lpstr>У серпні: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Liudmila</cp:lastModifiedBy>
  <cp:revision>194</cp:revision>
  <dcterms:created xsi:type="dcterms:W3CDTF">2009-03-23T15:23:24Z</dcterms:created>
  <dcterms:modified xsi:type="dcterms:W3CDTF">2016-05-06T17:41:47Z</dcterms:modified>
</cp:coreProperties>
</file>